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70" r:id="rId4"/>
    <p:sldId id="259" r:id="rId5"/>
    <p:sldId id="258" r:id="rId6"/>
    <p:sldId id="261" r:id="rId7"/>
    <p:sldId id="269" r:id="rId8"/>
    <p:sldId id="271" r:id="rId9"/>
    <p:sldId id="273" r:id="rId10"/>
    <p:sldId id="260" r:id="rId11"/>
    <p:sldId id="262" r:id="rId12"/>
    <p:sldId id="266"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C3E76-A186-2D45-8D9F-54C64124C0EC}" v="344" dt="2023-04-18T01:59:35.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01"/>
    <p:restoredTop sz="94643"/>
  </p:normalViewPr>
  <p:slideViewPr>
    <p:cSldViewPr snapToGrid="0">
      <p:cViewPr varScale="1">
        <p:scale>
          <a:sx n="86" d="100"/>
          <a:sy n="86" d="100"/>
        </p:scale>
        <p:origin x="248" y="600"/>
      </p:cViewPr>
      <p:guideLst/>
    </p:cSldViewPr>
  </p:slideViewPr>
  <p:notesTextViewPr>
    <p:cViewPr>
      <p:scale>
        <a:sx n="1" d="1"/>
        <a:sy n="1" d="1"/>
      </p:scale>
      <p:origin x="0" y="-18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EA80718-9BB9-4EFC-9CBB-2EBE60C2D1FA}"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485EC9A6-3D33-477D-A90E-6EDBEE2C695B}">
      <dgm:prSet/>
      <dgm:spPr/>
      <dgm:t>
        <a:bodyPr/>
        <a:lstStyle/>
        <a:p>
          <a:r>
            <a:rPr lang="en-US"/>
            <a:t>Part 1-Investor: </a:t>
          </a:r>
          <a:r>
            <a:rPr lang="en-US" err="1"/>
            <a:t>lender.ipynd</a:t>
          </a:r>
          <a:endParaRPr lang="en-US"/>
        </a:p>
      </dgm:t>
    </dgm:pt>
    <dgm:pt modelId="{A0EB2B53-E29C-4106-AE40-58B896EA9BF7}" type="parTrans" cxnId="{D7103066-AFA6-408F-A115-CE6FC4BB566C}">
      <dgm:prSet/>
      <dgm:spPr/>
      <dgm:t>
        <a:bodyPr/>
        <a:lstStyle/>
        <a:p>
          <a:endParaRPr lang="en-US"/>
        </a:p>
      </dgm:t>
    </dgm:pt>
    <dgm:pt modelId="{4D12C384-51B3-45D5-8E55-3B1C0CBB3938}" type="sibTrans" cxnId="{D7103066-AFA6-408F-A115-CE6FC4BB566C}">
      <dgm:prSet/>
      <dgm:spPr/>
      <dgm:t>
        <a:bodyPr/>
        <a:lstStyle/>
        <a:p>
          <a:endParaRPr lang="en-US"/>
        </a:p>
      </dgm:t>
    </dgm:pt>
    <dgm:pt modelId="{9C000D24-6C71-4E13-86FE-12D46B6D292F}">
      <dgm:prSet/>
      <dgm:spPr/>
      <dgm:t>
        <a:bodyPr/>
        <a:lstStyle/>
        <a:p>
          <a:r>
            <a:rPr lang="en-US"/>
            <a:t>Part 2- Borrower: borrower.ipynb</a:t>
          </a:r>
        </a:p>
      </dgm:t>
    </dgm:pt>
    <dgm:pt modelId="{69983BCE-7268-40AF-816E-BD9C13FE89FD}" type="parTrans" cxnId="{38CBB5B0-B1E2-49C0-90EC-F55DA85D2A4A}">
      <dgm:prSet/>
      <dgm:spPr/>
      <dgm:t>
        <a:bodyPr/>
        <a:lstStyle/>
        <a:p>
          <a:endParaRPr lang="en-US"/>
        </a:p>
      </dgm:t>
    </dgm:pt>
    <dgm:pt modelId="{670A3571-9A39-4B52-8AEE-81D2E7CDCBA8}" type="sibTrans" cxnId="{38CBB5B0-B1E2-49C0-90EC-F55DA85D2A4A}">
      <dgm:prSet/>
      <dgm:spPr/>
      <dgm:t>
        <a:bodyPr/>
        <a:lstStyle/>
        <a:p>
          <a:endParaRPr lang="en-US"/>
        </a:p>
      </dgm:t>
    </dgm:pt>
    <dgm:pt modelId="{CB35B522-2399-8A4C-9F3D-CB64ED4F5E6A}" type="pres">
      <dgm:prSet presAssocID="{0EA80718-9BB9-4EFC-9CBB-2EBE60C2D1FA}" presName="hierChild1" presStyleCnt="0">
        <dgm:presLayoutVars>
          <dgm:chPref val="1"/>
          <dgm:dir/>
          <dgm:animOne val="branch"/>
          <dgm:animLvl val="lvl"/>
          <dgm:resizeHandles/>
        </dgm:presLayoutVars>
      </dgm:prSet>
      <dgm:spPr/>
    </dgm:pt>
    <dgm:pt modelId="{ACD61242-20D5-4643-89A6-6CF008A38ACF}" type="pres">
      <dgm:prSet presAssocID="{485EC9A6-3D33-477D-A90E-6EDBEE2C695B}" presName="hierRoot1" presStyleCnt="0"/>
      <dgm:spPr/>
    </dgm:pt>
    <dgm:pt modelId="{3A08F5E4-1BA8-F640-A60B-AF5E23D88B96}" type="pres">
      <dgm:prSet presAssocID="{485EC9A6-3D33-477D-A90E-6EDBEE2C695B}" presName="composite" presStyleCnt="0"/>
      <dgm:spPr/>
    </dgm:pt>
    <dgm:pt modelId="{246F0A44-54CC-2F4B-835A-51E770A0AEFF}" type="pres">
      <dgm:prSet presAssocID="{485EC9A6-3D33-477D-A90E-6EDBEE2C695B}" presName="background" presStyleLbl="node0" presStyleIdx="0" presStyleCnt="2"/>
      <dgm:spPr/>
    </dgm:pt>
    <dgm:pt modelId="{553D310D-FA12-904D-B174-D14972B6F3AE}" type="pres">
      <dgm:prSet presAssocID="{485EC9A6-3D33-477D-A90E-6EDBEE2C695B}" presName="text" presStyleLbl="fgAcc0" presStyleIdx="0" presStyleCnt="2">
        <dgm:presLayoutVars>
          <dgm:chPref val="3"/>
        </dgm:presLayoutVars>
      </dgm:prSet>
      <dgm:spPr/>
    </dgm:pt>
    <dgm:pt modelId="{BC8E3D58-BB89-FD4D-B4F3-DD821F81CFC0}" type="pres">
      <dgm:prSet presAssocID="{485EC9A6-3D33-477D-A90E-6EDBEE2C695B}" presName="hierChild2" presStyleCnt="0"/>
      <dgm:spPr/>
    </dgm:pt>
    <dgm:pt modelId="{1A3B8E29-330C-3E4E-91E1-0E64191C72DC}" type="pres">
      <dgm:prSet presAssocID="{9C000D24-6C71-4E13-86FE-12D46B6D292F}" presName="hierRoot1" presStyleCnt="0"/>
      <dgm:spPr/>
    </dgm:pt>
    <dgm:pt modelId="{6B7D33B6-84D9-0C4C-8CA8-FBEA6DA324F0}" type="pres">
      <dgm:prSet presAssocID="{9C000D24-6C71-4E13-86FE-12D46B6D292F}" presName="composite" presStyleCnt="0"/>
      <dgm:spPr/>
    </dgm:pt>
    <dgm:pt modelId="{EE3D51DC-7A66-A84B-9953-D8C5B5F02A4F}" type="pres">
      <dgm:prSet presAssocID="{9C000D24-6C71-4E13-86FE-12D46B6D292F}" presName="background" presStyleLbl="node0" presStyleIdx="1" presStyleCnt="2"/>
      <dgm:spPr/>
    </dgm:pt>
    <dgm:pt modelId="{47AA4FCD-9779-5841-B663-84685371C7C9}" type="pres">
      <dgm:prSet presAssocID="{9C000D24-6C71-4E13-86FE-12D46B6D292F}" presName="text" presStyleLbl="fgAcc0" presStyleIdx="1" presStyleCnt="2">
        <dgm:presLayoutVars>
          <dgm:chPref val="3"/>
        </dgm:presLayoutVars>
      </dgm:prSet>
      <dgm:spPr/>
    </dgm:pt>
    <dgm:pt modelId="{54BC018F-DBFA-DF4C-A1A8-CF7993747D14}" type="pres">
      <dgm:prSet presAssocID="{9C000D24-6C71-4E13-86FE-12D46B6D292F}" presName="hierChild2" presStyleCnt="0"/>
      <dgm:spPr/>
    </dgm:pt>
  </dgm:ptLst>
  <dgm:cxnLst>
    <dgm:cxn modelId="{D7103066-AFA6-408F-A115-CE6FC4BB566C}" srcId="{0EA80718-9BB9-4EFC-9CBB-2EBE60C2D1FA}" destId="{485EC9A6-3D33-477D-A90E-6EDBEE2C695B}" srcOrd="0" destOrd="0" parTransId="{A0EB2B53-E29C-4106-AE40-58B896EA9BF7}" sibTransId="{4D12C384-51B3-45D5-8E55-3B1C0CBB3938}"/>
    <dgm:cxn modelId="{A6D8C3A7-4FD8-2E4D-8870-792D531FEB9B}" type="presOf" srcId="{9C000D24-6C71-4E13-86FE-12D46B6D292F}" destId="{47AA4FCD-9779-5841-B663-84685371C7C9}" srcOrd="0" destOrd="0" presId="urn:microsoft.com/office/officeart/2005/8/layout/hierarchy1"/>
    <dgm:cxn modelId="{E83CEFA8-BF1D-1647-B0F2-AE58C542EF50}" type="presOf" srcId="{485EC9A6-3D33-477D-A90E-6EDBEE2C695B}" destId="{553D310D-FA12-904D-B174-D14972B6F3AE}" srcOrd="0" destOrd="0" presId="urn:microsoft.com/office/officeart/2005/8/layout/hierarchy1"/>
    <dgm:cxn modelId="{38CBB5B0-B1E2-49C0-90EC-F55DA85D2A4A}" srcId="{0EA80718-9BB9-4EFC-9CBB-2EBE60C2D1FA}" destId="{9C000D24-6C71-4E13-86FE-12D46B6D292F}" srcOrd="1" destOrd="0" parTransId="{69983BCE-7268-40AF-816E-BD9C13FE89FD}" sibTransId="{670A3571-9A39-4B52-8AEE-81D2E7CDCBA8}"/>
    <dgm:cxn modelId="{35D07CB9-4E63-7047-9A1E-B2B59952AA5D}" type="presOf" srcId="{0EA80718-9BB9-4EFC-9CBB-2EBE60C2D1FA}" destId="{CB35B522-2399-8A4C-9F3D-CB64ED4F5E6A}" srcOrd="0" destOrd="0" presId="urn:microsoft.com/office/officeart/2005/8/layout/hierarchy1"/>
    <dgm:cxn modelId="{DA601E5E-E6F0-C445-A0AA-82567CDD3048}" type="presParOf" srcId="{CB35B522-2399-8A4C-9F3D-CB64ED4F5E6A}" destId="{ACD61242-20D5-4643-89A6-6CF008A38ACF}" srcOrd="0" destOrd="0" presId="urn:microsoft.com/office/officeart/2005/8/layout/hierarchy1"/>
    <dgm:cxn modelId="{9AD3144E-A9CA-414C-9C13-FA76FB279518}" type="presParOf" srcId="{ACD61242-20D5-4643-89A6-6CF008A38ACF}" destId="{3A08F5E4-1BA8-F640-A60B-AF5E23D88B96}" srcOrd="0" destOrd="0" presId="urn:microsoft.com/office/officeart/2005/8/layout/hierarchy1"/>
    <dgm:cxn modelId="{6A4D2B4C-43F4-B84D-A796-36DABAC7FA35}" type="presParOf" srcId="{3A08F5E4-1BA8-F640-A60B-AF5E23D88B96}" destId="{246F0A44-54CC-2F4B-835A-51E770A0AEFF}" srcOrd="0" destOrd="0" presId="urn:microsoft.com/office/officeart/2005/8/layout/hierarchy1"/>
    <dgm:cxn modelId="{EE07677C-87E0-DF49-AF26-6D623053432D}" type="presParOf" srcId="{3A08F5E4-1BA8-F640-A60B-AF5E23D88B96}" destId="{553D310D-FA12-904D-B174-D14972B6F3AE}" srcOrd="1" destOrd="0" presId="urn:microsoft.com/office/officeart/2005/8/layout/hierarchy1"/>
    <dgm:cxn modelId="{2A1803EE-A98C-F14C-944D-6731A4F174B8}" type="presParOf" srcId="{ACD61242-20D5-4643-89A6-6CF008A38ACF}" destId="{BC8E3D58-BB89-FD4D-B4F3-DD821F81CFC0}" srcOrd="1" destOrd="0" presId="urn:microsoft.com/office/officeart/2005/8/layout/hierarchy1"/>
    <dgm:cxn modelId="{4CE62C2B-CE26-2343-8423-526BC15BE507}" type="presParOf" srcId="{CB35B522-2399-8A4C-9F3D-CB64ED4F5E6A}" destId="{1A3B8E29-330C-3E4E-91E1-0E64191C72DC}" srcOrd="1" destOrd="0" presId="urn:microsoft.com/office/officeart/2005/8/layout/hierarchy1"/>
    <dgm:cxn modelId="{C81620CE-6332-534E-8E74-3A464154624D}" type="presParOf" srcId="{1A3B8E29-330C-3E4E-91E1-0E64191C72DC}" destId="{6B7D33B6-84D9-0C4C-8CA8-FBEA6DA324F0}" srcOrd="0" destOrd="0" presId="urn:microsoft.com/office/officeart/2005/8/layout/hierarchy1"/>
    <dgm:cxn modelId="{A492FC13-0C54-7B47-8AEF-9158BAC1E3AF}" type="presParOf" srcId="{6B7D33B6-84D9-0C4C-8CA8-FBEA6DA324F0}" destId="{EE3D51DC-7A66-A84B-9953-D8C5B5F02A4F}" srcOrd="0" destOrd="0" presId="urn:microsoft.com/office/officeart/2005/8/layout/hierarchy1"/>
    <dgm:cxn modelId="{3DF7A442-E52F-2E46-A43E-9AE193B4DF10}" type="presParOf" srcId="{6B7D33B6-84D9-0C4C-8CA8-FBEA6DA324F0}" destId="{47AA4FCD-9779-5841-B663-84685371C7C9}" srcOrd="1" destOrd="0" presId="urn:microsoft.com/office/officeart/2005/8/layout/hierarchy1"/>
    <dgm:cxn modelId="{BF21AA76-24A0-024F-BD3E-3A09392962E5}" type="presParOf" srcId="{1A3B8E29-330C-3E4E-91E1-0E64191C72DC}" destId="{54BC018F-DBFA-DF4C-A1A8-CF7993747D14}"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A285C1-18A6-453E-A03E-F64133406B4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4E76E03-D177-461D-803C-F3FFA9B18D06}">
      <dgm:prSet/>
      <dgm:spPr/>
      <dgm:t>
        <a:bodyPr/>
        <a:lstStyle/>
        <a:p>
          <a:pPr>
            <a:lnSpc>
              <a:spcPct val="100000"/>
            </a:lnSpc>
          </a:pPr>
          <a:r>
            <a:rPr lang="en-US"/>
            <a:t>Expected Returns </a:t>
          </a:r>
        </a:p>
      </dgm:t>
    </dgm:pt>
    <dgm:pt modelId="{899145A9-5966-4ED4-A05A-C33CCE644471}" type="parTrans" cxnId="{5FD39806-DEC0-4B4D-B0D2-B710C6BC00DA}">
      <dgm:prSet/>
      <dgm:spPr/>
      <dgm:t>
        <a:bodyPr/>
        <a:lstStyle/>
        <a:p>
          <a:endParaRPr lang="en-US"/>
        </a:p>
      </dgm:t>
    </dgm:pt>
    <dgm:pt modelId="{002A5F38-AF9F-40A1-9E49-1B2883410EBB}" type="sibTrans" cxnId="{5FD39806-DEC0-4B4D-B0D2-B710C6BC00DA}">
      <dgm:prSet/>
      <dgm:spPr/>
      <dgm:t>
        <a:bodyPr/>
        <a:lstStyle/>
        <a:p>
          <a:endParaRPr lang="en-US"/>
        </a:p>
      </dgm:t>
    </dgm:pt>
    <dgm:pt modelId="{FA1FF0A9-E322-4741-8A72-A2ED9FB1D7E2}">
      <dgm:prSet/>
      <dgm:spPr/>
      <dgm:t>
        <a:bodyPr/>
        <a:lstStyle/>
        <a:p>
          <a:pPr>
            <a:lnSpc>
              <a:spcPct val="100000"/>
            </a:lnSpc>
          </a:pPr>
          <a:r>
            <a:rPr lang="en-US"/>
            <a:t>Default Risks</a:t>
          </a:r>
        </a:p>
      </dgm:t>
    </dgm:pt>
    <dgm:pt modelId="{4C9220C7-E771-424C-B958-131C7901F62C}" type="parTrans" cxnId="{63E5C013-7EA9-4044-B380-D9305E168D00}">
      <dgm:prSet/>
      <dgm:spPr/>
      <dgm:t>
        <a:bodyPr/>
        <a:lstStyle/>
        <a:p>
          <a:endParaRPr lang="en-US"/>
        </a:p>
      </dgm:t>
    </dgm:pt>
    <dgm:pt modelId="{2FF558BF-075E-4ACE-BB5D-D1DDC19EA841}" type="sibTrans" cxnId="{63E5C013-7EA9-4044-B380-D9305E168D00}">
      <dgm:prSet/>
      <dgm:spPr/>
      <dgm:t>
        <a:bodyPr/>
        <a:lstStyle/>
        <a:p>
          <a:endParaRPr lang="en-US"/>
        </a:p>
      </dgm:t>
    </dgm:pt>
    <dgm:pt modelId="{53FF1DC2-0B44-41DC-AA9F-A5E7C16D8024}">
      <dgm:prSet/>
      <dgm:spPr/>
      <dgm:t>
        <a:bodyPr/>
        <a:lstStyle/>
        <a:p>
          <a:pPr>
            <a:lnSpc>
              <a:spcPct val="100000"/>
            </a:lnSpc>
          </a:pPr>
          <a:r>
            <a:rPr lang="en-US"/>
            <a:t>Recommendation (Should you invest?) </a:t>
          </a:r>
        </a:p>
      </dgm:t>
    </dgm:pt>
    <dgm:pt modelId="{EB8A6F29-B609-4C06-8AC7-3E91787914E8}" type="parTrans" cxnId="{F0CC6B0E-11DF-442B-9421-7B24798FEC28}">
      <dgm:prSet/>
      <dgm:spPr/>
      <dgm:t>
        <a:bodyPr/>
        <a:lstStyle/>
        <a:p>
          <a:endParaRPr lang="en-US"/>
        </a:p>
      </dgm:t>
    </dgm:pt>
    <dgm:pt modelId="{AE9B8E93-BCA2-40DC-8DC3-0D779B7157FE}" type="sibTrans" cxnId="{F0CC6B0E-11DF-442B-9421-7B24798FEC28}">
      <dgm:prSet/>
      <dgm:spPr/>
      <dgm:t>
        <a:bodyPr/>
        <a:lstStyle/>
        <a:p>
          <a:endParaRPr lang="en-US"/>
        </a:p>
      </dgm:t>
    </dgm:pt>
    <dgm:pt modelId="{650EED8F-A26A-4683-B59A-F64EFD726D06}" type="pres">
      <dgm:prSet presAssocID="{53A285C1-18A6-453E-A03E-F64133406B4C}" presName="root" presStyleCnt="0">
        <dgm:presLayoutVars>
          <dgm:dir/>
          <dgm:resizeHandles val="exact"/>
        </dgm:presLayoutVars>
      </dgm:prSet>
      <dgm:spPr/>
    </dgm:pt>
    <dgm:pt modelId="{16CECD85-926F-439E-8A34-5E3060709747}" type="pres">
      <dgm:prSet presAssocID="{84E76E03-D177-461D-803C-F3FFA9B18D06}" presName="compNode" presStyleCnt="0"/>
      <dgm:spPr/>
    </dgm:pt>
    <dgm:pt modelId="{53CE678E-5130-4A13-BEA4-4F61232A87FB}" type="pres">
      <dgm:prSet presAssocID="{84E76E03-D177-461D-803C-F3FFA9B18D06}" presName="bgRect" presStyleLbl="bgShp" presStyleIdx="0" presStyleCnt="3"/>
      <dgm:spPr/>
    </dgm:pt>
    <dgm:pt modelId="{73DCED57-42A9-4B7E-B0E7-79D8F3355A2D}" type="pres">
      <dgm:prSet presAssocID="{84E76E03-D177-461D-803C-F3FFA9B18D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886E8AAA-D3E3-4572-A733-311C04EA4182}" type="pres">
      <dgm:prSet presAssocID="{84E76E03-D177-461D-803C-F3FFA9B18D06}" presName="spaceRect" presStyleCnt="0"/>
      <dgm:spPr/>
    </dgm:pt>
    <dgm:pt modelId="{F2C8D992-8E18-4C62-88F1-0556911C2ED2}" type="pres">
      <dgm:prSet presAssocID="{84E76E03-D177-461D-803C-F3FFA9B18D06}" presName="parTx" presStyleLbl="revTx" presStyleIdx="0" presStyleCnt="3">
        <dgm:presLayoutVars>
          <dgm:chMax val="0"/>
          <dgm:chPref val="0"/>
        </dgm:presLayoutVars>
      </dgm:prSet>
      <dgm:spPr/>
    </dgm:pt>
    <dgm:pt modelId="{BB272764-CF30-4066-843F-1539534CF864}" type="pres">
      <dgm:prSet presAssocID="{002A5F38-AF9F-40A1-9E49-1B2883410EBB}" presName="sibTrans" presStyleCnt="0"/>
      <dgm:spPr/>
    </dgm:pt>
    <dgm:pt modelId="{AF4483BF-735C-4A8D-AC33-590585180425}" type="pres">
      <dgm:prSet presAssocID="{FA1FF0A9-E322-4741-8A72-A2ED9FB1D7E2}" presName="compNode" presStyleCnt="0"/>
      <dgm:spPr/>
    </dgm:pt>
    <dgm:pt modelId="{513E6813-1442-4DCA-8B68-395074186F0D}" type="pres">
      <dgm:prSet presAssocID="{FA1FF0A9-E322-4741-8A72-A2ED9FB1D7E2}" presName="bgRect" presStyleLbl="bgShp" presStyleIdx="1" presStyleCnt="3"/>
      <dgm:spPr/>
    </dgm:pt>
    <dgm:pt modelId="{098CFD88-9E28-42C2-AFAE-15E6B14B5873}" type="pres">
      <dgm:prSet presAssocID="{FA1FF0A9-E322-4741-8A72-A2ED9FB1D7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856DE1E5-1CEA-4045-BDCD-5DB000EE85D9}" type="pres">
      <dgm:prSet presAssocID="{FA1FF0A9-E322-4741-8A72-A2ED9FB1D7E2}" presName="spaceRect" presStyleCnt="0"/>
      <dgm:spPr/>
    </dgm:pt>
    <dgm:pt modelId="{EE186C82-C290-4022-B716-8B6FD90535C4}" type="pres">
      <dgm:prSet presAssocID="{FA1FF0A9-E322-4741-8A72-A2ED9FB1D7E2}" presName="parTx" presStyleLbl="revTx" presStyleIdx="1" presStyleCnt="3">
        <dgm:presLayoutVars>
          <dgm:chMax val="0"/>
          <dgm:chPref val="0"/>
        </dgm:presLayoutVars>
      </dgm:prSet>
      <dgm:spPr/>
    </dgm:pt>
    <dgm:pt modelId="{67CB0DFB-FCE0-4581-A962-F1BB789F6B04}" type="pres">
      <dgm:prSet presAssocID="{2FF558BF-075E-4ACE-BB5D-D1DDC19EA841}" presName="sibTrans" presStyleCnt="0"/>
      <dgm:spPr/>
    </dgm:pt>
    <dgm:pt modelId="{508DCD5A-7540-43B3-8CA1-504CEECB86BF}" type="pres">
      <dgm:prSet presAssocID="{53FF1DC2-0B44-41DC-AA9F-A5E7C16D8024}" presName="compNode" presStyleCnt="0"/>
      <dgm:spPr/>
    </dgm:pt>
    <dgm:pt modelId="{D8DDD3B3-DAEB-4528-9D7A-1284D992B6CB}" type="pres">
      <dgm:prSet presAssocID="{53FF1DC2-0B44-41DC-AA9F-A5E7C16D8024}" presName="bgRect" presStyleLbl="bgShp" presStyleIdx="2" presStyleCnt="3"/>
      <dgm:spPr/>
    </dgm:pt>
    <dgm:pt modelId="{5B244129-E91F-4659-A802-82CE4AE4A78F}" type="pres">
      <dgm:prSet presAssocID="{53FF1DC2-0B44-41DC-AA9F-A5E7C16D80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Brainstorm"/>
        </a:ext>
      </dgm:extLst>
    </dgm:pt>
    <dgm:pt modelId="{B77C4A82-7A6D-43A6-B1DD-C8F141836BA1}" type="pres">
      <dgm:prSet presAssocID="{53FF1DC2-0B44-41DC-AA9F-A5E7C16D8024}" presName="spaceRect" presStyleCnt="0"/>
      <dgm:spPr/>
    </dgm:pt>
    <dgm:pt modelId="{AAA191DB-066F-4746-91A5-86EA26B8C6E3}" type="pres">
      <dgm:prSet presAssocID="{53FF1DC2-0B44-41DC-AA9F-A5E7C16D8024}" presName="parTx" presStyleLbl="revTx" presStyleIdx="2" presStyleCnt="3">
        <dgm:presLayoutVars>
          <dgm:chMax val="0"/>
          <dgm:chPref val="0"/>
        </dgm:presLayoutVars>
      </dgm:prSet>
      <dgm:spPr/>
    </dgm:pt>
  </dgm:ptLst>
  <dgm:cxnLst>
    <dgm:cxn modelId="{860B6204-E18F-451C-91C2-07013A503272}" type="presOf" srcId="{53A285C1-18A6-453E-A03E-F64133406B4C}" destId="{650EED8F-A26A-4683-B59A-F64EFD726D06}" srcOrd="0" destOrd="0" presId="urn:microsoft.com/office/officeart/2018/2/layout/IconVerticalSolidList"/>
    <dgm:cxn modelId="{5FD39806-DEC0-4B4D-B0D2-B710C6BC00DA}" srcId="{53A285C1-18A6-453E-A03E-F64133406B4C}" destId="{84E76E03-D177-461D-803C-F3FFA9B18D06}" srcOrd="0" destOrd="0" parTransId="{899145A9-5966-4ED4-A05A-C33CCE644471}" sibTransId="{002A5F38-AF9F-40A1-9E49-1B2883410EBB}"/>
    <dgm:cxn modelId="{F0CC6B0E-11DF-442B-9421-7B24798FEC28}" srcId="{53A285C1-18A6-453E-A03E-F64133406B4C}" destId="{53FF1DC2-0B44-41DC-AA9F-A5E7C16D8024}" srcOrd="2" destOrd="0" parTransId="{EB8A6F29-B609-4C06-8AC7-3E91787914E8}" sibTransId="{AE9B8E93-BCA2-40DC-8DC3-0D779B7157FE}"/>
    <dgm:cxn modelId="{63E5C013-7EA9-4044-B380-D9305E168D00}" srcId="{53A285C1-18A6-453E-A03E-F64133406B4C}" destId="{FA1FF0A9-E322-4741-8A72-A2ED9FB1D7E2}" srcOrd="1" destOrd="0" parTransId="{4C9220C7-E771-424C-B958-131C7901F62C}" sibTransId="{2FF558BF-075E-4ACE-BB5D-D1DDC19EA841}"/>
    <dgm:cxn modelId="{879EA31B-5790-49DC-B455-7EDC15BA46CC}" type="presOf" srcId="{FA1FF0A9-E322-4741-8A72-A2ED9FB1D7E2}" destId="{EE186C82-C290-4022-B716-8B6FD90535C4}" srcOrd="0" destOrd="0" presId="urn:microsoft.com/office/officeart/2018/2/layout/IconVerticalSolidList"/>
    <dgm:cxn modelId="{91EB1829-DEDF-4E7D-B2EC-C9E80F1E2117}" type="presOf" srcId="{53FF1DC2-0B44-41DC-AA9F-A5E7C16D8024}" destId="{AAA191DB-066F-4746-91A5-86EA26B8C6E3}" srcOrd="0" destOrd="0" presId="urn:microsoft.com/office/officeart/2018/2/layout/IconVerticalSolidList"/>
    <dgm:cxn modelId="{D96BC7ED-C413-42C5-A2E4-48CCACED844C}" type="presOf" srcId="{84E76E03-D177-461D-803C-F3FFA9B18D06}" destId="{F2C8D992-8E18-4C62-88F1-0556911C2ED2}" srcOrd="0" destOrd="0" presId="urn:microsoft.com/office/officeart/2018/2/layout/IconVerticalSolidList"/>
    <dgm:cxn modelId="{01EBA388-FE04-4E91-A8DF-5B8F828DB603}" type="presParOf" srcId="{650EED8F-A26A-4683-B59A-F64EFD726D06}" destId="{16CECD85-926F-439E-8A34-5E3060709747}" srcOrd="0" destOrd="0" presId="urn:microsoft.com/office/officeart/2018/2/layout/IconVerticalSolidList"/>
    <dgm:cxn modelId="{B96239C3-F920-4D0E-851E-1CA32CF23C4B}" type="presParOf" srcId="{16CECD85-926F-439E-8A34-5E3060709747}" destId="{53CE678E-5130-4A13-BEA4-4F61232A87FB}" srcOrd="0" destOrd="0" presId="urn:microsoft.com/office/officeart/2018/2/layout/IconVerticalSolidList"/>
    <dgm:cxn modelId="{353C0416-7FE9-4322-A088-A2E2476BBD43}" type="presParOf" srcId="{16CECD85-926F-439E-8A34-5E3060709747}" destId="{73DCED57-42A9-4B7E-B0E7-79D8F3355A2D}" srcOrd="1" destOrd="0" presId="urn:microsoft.com/office/officeart/2018/2/layout/IconVerticalSolidList"/>
    <dgm:cxn modelId="{324F64CA-F08D-4EB0-AC94-76C28C60DEBC}" type="presParOf" srcId="{16CECD85-926F-439E-8A34-5E3060709747}" destId="{886E8AAA-D3E3-4572-A733-311C04EA4182}" srcOrd="2" destOrd="0" presId="urn:microsoft.com/office/officeart/2018/2/layout/IconVerticalSolidList"/>
    <dgm:cxn modelId="{F5A22137-1BB4-44DB-8751-8618F99B54C2}" type="presParOf" srcId="{16CECD85-926F-439E-8A34-5E3060709747}" destId="{F2C8D992-8E18-4C62-88F1-0556911C2ED2}" srcOrd="3" destOrd="0" presId="urn:microsoft.com/office/officeart/2018/2/layout/IconVerticalSolidList"/>
    <dgm:cxn modelId="{2227C2DC-F848-4C8F-9509-6E263A9D5329}" type="presParOf" srcId="{650EED8F-A26A-4683-B59A-F64EFD726D06}" destId="{BB272764-CF30-4066-843F-1539534CF864}" srcOrd="1" destOrd="0" presId="urn:microsoft.com/office/officeart/2018/2/layout/IconVerticalSolidList"/>
    <dgm:cxn modelId="{28F5F149-4E7C-4C67-A1A1-6FAD775D90A5}" type="presParOf" srcId="{650EED8F-A26A-4683-B59A-F64EFD726D06}" destId="{AF4483BF-735C-4A8D-AC33-590585180425}" srcOrd="2" destOrd="0" presId="urn:microsoft.com/office/officeart/2018/2/layout/IconVerticalSolidList"/>
    <dgm:cxn modelId="{6DAC73AC-E1D8-4908-B8EC-E01C531611AA}" type="presParOf" srcId="{AF4483BF-735C-4A8D-AC33-590585180425}" destId="{513E6813-1442-4DCA-8B68-395074186F0D}" srcOrd="0" destOrd="0" presId="urn:microsoft.com/office/officeart/2018/2/layout/IconVerticalSolidList"/>
    <dgm:cxn modelId="{A529D02A-FC80-40E4-9F5B-B7D9FFFB6171}" type="presParOf" srcId="{AF4483BF-735C-4A8D-AC33-590585180425}" destId="{098CFD88-9E28-42C2-AFAE-15E6B14B5873}" srcOrd="1" destOrd="0" presId="urn:microsoft.com/office/officeart/2018/2/layout/IconVerticalSolidList"/>
    <dgm:cxn modelId="{68747A28-5F1D-40C4-A668-37DFBC3499C5}" type="presParOf" srcId="{AF4483BF-735C-4A8D-AC33-590585180425}" destId="{856DE1E5-1CEA-4045-BDCD-5DB000EE85D9}" srcOrd="2" destOrd="0" presId="urn:microsoft.com/office/officeart/2018/2/layout/IconVerticalSolidList"/>
    <dgm:cxn modelId="{F0494D64-FBF3-4215-94C4-E2CF832C3B26}" type="presParOf" srcId="{AF4483BF-735C-4A8D-AC33-590585180425}" destId="{EE186C82-C290-4022-B716-8B6FD90535C4}" srcOrd="3" destOrd="0" presId="urn:microsoft.com/office/officeart/2018/2/layout/IconVerticalSolidList"/>
    <dgm:cxn modelId="{3D4ED77B-A87B-43BD-8783-8113F8072013}" type="presParOf" srcId="{650EED8F-A26A-4683-B59A-F64EFD726D06}" destId="{67CB0DFB-FCE0-4581-A962-F1BB789F6B04}" srcOrd="3" destOrd="0" presId="urn:microsoft.com/office/officeart/2018/2/layout/IconVerticalSolidList"/>
    <dgm:cxn modelId="{4C0D2F94-6E21-4E08-9AB8-E13A4BF45B8F}" type="presParOf" srcId="{650EED8F-A26A-4683-B59A-F64EFD726D06}" destId="{508DCD5A-7540-43B3-8CA1-504CEECB86BF}" srcOrd="4" destOrd="0" presId="urn:microsoft.com/office/officeart/2018/2/layout/IconVerticalSolidList"/>
    <dgm:cxn modelId="{69F16E66-58B0-47B7-9B56-8E447B567DB6}" type="presParOf" srcId="{508DCD5A-7540-43B3-8CA1-504CEECB86BF}" destId="{D8DDD3B3-DAEB-4528-9D7A-1284D992B6CB}" srcOrd="0" destOrd="0" presId="urn:microsoft.com/office/officeart/2018/2/layout/IconVerticalSolidList"/>
    <dgm:cxn modelId="{26EB7875-0A1C-45FB-B9D7-5DAC63553C61}" type="presParOf" srcId="{508DCD5A-7540-43B3-8CA1-504CEECB86BF}" destId="{5B244129-E91F-4659-A802-82CE4AE4A78F}" srcOrd="1" destOrd="0" presId="urn:microsoft.com/office/officeart/2018/2/layout/IconVerticalSolidList"/>
    <dgm:cxn modelId="{789535D7-AC66-4FCB-8901-FCF057BEFA4D}" type="presParOf" srcId="{508DCD5A-7540-43B3-8CA1-504CEECB86BF}" destId="{B77C4A82-7A6D-43A6-B1DD-C8F141836BA1}" srcOrd="2" destOrd="0" presId="urn:microsoft.com/office/officeart/2018/2/layout/IconVerticalSolidList"/>
    <dgm:cxn modelId="{266CFFCA-8B52-477E-B151-4ADF2068C57E}" type="presParOf" srcId="{508DCD5A-7540-43B3-8CA1-504CEECB86BF}" destId="{AAA191DB-066F-4746-91A5-86EA26B8C6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1662CC-4305-464C-B04F-FE5CFFAE1C4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757E76-6B31-4C36-9D1B-DAF40E5E9368}">
      <dgm:prSet/>
      <dgm:spPr/>
      <dgm:t>
        <a:bodyPr/>
        <a:lstStyle/>
        <a:p>
          <a:pPr>
            <a:lnSpc>
              <a:spcPct val="100000"/>
            </a:lnSpc>
          </a:pPr>
          <a:r>
            <a:rPr lang="en-US"/>
            <a:t>Data used</a:t>
          </a:r>
        </a:p>
      </dgm:t>
    </dgm:pt>
    <dgm:pt modelId="{E5B09EE0-3764-45A9-A424-D06D567B6FDA}" type="parTrans" cxnId="{FEF215B7-99B3-48A6-84F6-1C2A6640BD0E}">
      <dgm:prSet/>
      <dgm:spPr/>
      <dgm:t>
        <a:bodyPr/>
        <a:lstStyle/>
        <a:p>
          <a:endParaRPr lang="en-US"/>
        </a:p>
      </dgm:t>
    </dgm:pt>
    <dgm:pt modelId="{DD586496-D3DC-42C6-B861-E082CF44F38E}" type="sibTrans" cxnId="{FEF215B7-99B3-48A6-84F6-1C2A6640BD0E}">
      <dgm:prSet/>
      <dgm:spPr/>
      <dgm:t>
        <a:bodyPr/>
        <a:lstStyle/>
        <a:p>
          <a:endParaRPr lang="en-US"/>
        </a:p>
      </dgm:t>
    </dgm:pt>
    <dgm:pt modelId="{33D79047-7601-45DE-9EE3-9B06D771B4D6}">
      <dgm:prSet/>
      <dgm:spPr/>
      <dgm:t>
        <a:bodyPr/>
        <a:lstStyle/>
        <a:p>
          <a:pPr>
            <a:lnSpc>
              <a:spcPct val="100000"/>
            </a:lnSpc>
          </a:pPr>
          <a:r>
            <a:rPr lang="en-US"/>
            <a:t>Risk determination </a:t>
          </a:r>
        </a:p>
      </dgm:t>
    </dgm:pt>
    <dgm:pt modelId="{80099FE6-E00C-4AAF-B741-90C72B6AAC9F}" type="parTrans" cxnId="{DA86B8EB-4F76-4DC2-8EC1-A499CDAB12BF}">
      <dgm:prSet/>
      <dgm:spPr/>
      <dgm:t>
        <a:bodyPr/>
        <a:lstStyle/>
        <a:p>
          <a:endParaRPr lang="en-US"/>
        </a:p>
      </dgm:t>
    </dgm:pt>
    <dgm:pt modelId="{235F0556-13E3-42DD-B328-7B0138E361EE}" type="sibTrans" cxnId="{DA86B8EB-4F76-4DC2-8EC1-A499CDAB12BF}">
      <dgm:prSet/>
      <dgm:spPr/>
      <dgm:t>
        <a:bodyPr/>
        <a:lstStyle/>
        <a:p>
          <a:endParaRPr lang="en-US"/>
        </a:p>
      </dgm:t>
    </dgm:pt>
    <dgm:pt modelId="{F360DE72-D46D-42A0-BCE8-F3C550B56FDB}">
      <dgm:prSet/>
      <dgm:spPr/>
      <dgm:t>
        <a:bodyPr/>
        <a:lstStyle/>
        <a:p>
          <a:pPr>
            <a:lnSpc>
              <a:spcPct val="100000"/>
            </a:lnSpc>
          </a:pPr>
          <a:r>
            <a:rPr lang="en-US"/>
            <a:t>Fund recomandation (Should you take the loan?)</a:t>
          </a:r>
        </a:p>
      </dgm:t>
    </dgm:pt>
    <dgm:pt modelId="{A8E35C60-434F-4D45-B279-B6585B3C0BB3}" type="parTrans" cxnId="{28573513-7F72-44D3-A1C8-E457BF344B7B}">
      <dgm:prSet/>
      <dgm:spPr/>
      <dgm:t>
        <a:bodyPr/>
        <a:lstStyle/>
        <a:p>
          <a:endParaRPr lang="en-US"/>
        </a:p>
      </dgm:t>
    </dgm:pt>
    <dgm:pt modelId="{4E6F9F48-8F9B-4456-ABFC-24094D7286EC}" type="sibTrans" cxnId="{28573513-7F72-44D3-A1C8-E457BF344B7B}">
      <dgm:prSet/>
      <dgm:spPr/>
      <dgm:t>
        <a:bodyPr/>
        <a:lstStyle/>
        <a:p>
          <a:endParaRPr lang="en-US"/>
        </a:p>
      </dgm:t>
    </dgm:pt>
    <dgm:pt modelId="{BCB77FCC-9E62-436D-8443-7EFA5949A395}" type="pres">
      <dgm:prSet presAssocID="{6E1662CC-4305-464C-B04F-FE5CFFAE1C46}" presName="root" presStyleCnt="0">
        <dgm:presLayoutVars>
          <dgm:dir/>
          <dgm:resizeHandles val="exact"/>
        </dgm:presLayoutVars>
      </dgm:prSet>
      <dgm:spPr/>
    </dgm:pt>
    <dgm:pt modelId="{8515BFFC-D56F-4889-8115-9CF92AE42B1B}" type="pres">
      <dgm:prSet presAssocID="{99757E76-6B31-4C36-9D1B-DAF40E5E9368}" presName="compNode" presStyleCnt="0"/>
      <dgm:spPr/>
    </dgm:pt>
    <dgm:pt modelId="{7B4BA2B1-7D05-4A6B-9F38-1B4106AE91B6}" type="pres">
      <dgm:prSet presAssocID="{99757E76-6B31-4C36-9D1B-DAF40E5E9368}" presName="bgRect" presStyleLbl="bgShp" presStyleIdx="0" presStyleCnt="3"/>
      <dgm:spPr/>
    </dgm:pt>
    <dgm:pt modelId="{E96C8526-1D8D-44D2-9643-FEE37FE8C157}" type="pres">
      <dgm:prSet presAssocID="{99757E76-6B31-4C36-9D1B-DAF40E5E93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79E7004-56F8-488A-8096-82AD2E027D85}" type="pres">
      <dgm:prSet presAssocID="{99757E76-6B31-4C36-9D1B-DAF40E5E9368}" presName="spaceRect" presStyleCnt="0"/>
      <dgm:spPr/>
    </dgm:pt>
    <dgm:pt modelId="{949702A8-960C-4F48-AFFD-F20B4AF906AC}" type="pres">
      <dgm:prSet presAssocID="{99757E76-6B31-4C36-9D1B-DAF40E5E9368}" presName="parTx" presStyleLbl="revTx" presStyleIdx="0" presStyleCnt="3">
        <dgm:presLayoutVars>
          <dgm:chMax val="0"/>
          <dgm:chPref val="0"/>
        </dgm:presLayoutVars>
      </dgm:prSet>
      <dgm:spPr/>
    </dgm:pt>
    <dgm:pt modelId="{A0BCB690-09DB-4D08-976E-FCD7995BBC7A}" type="pres">
      <dgm:prSet presAssocID="{DD586496-D3DC-42C6-B861-E082CF44F38E}" presName="sibTrans" presStyleCnt="0"/>
      <dgm:spPr/>
    </dgm:pt>
    <dgm:pt modelId="{D579FCCE-88B6-4606-819D-FDBF5DE4FB8A}" type="pres">
      <dgm:prSet presAssocID="{33D79047-7601-45DE-9EE3-9B06D771B4D6}" presName="compNode" presStyleCnt="0"/>
      <dgm:spPr/>
    </dgm:pt>
    <dgm:pt modelId="{CE5928B2-6A53-4139-8229-8496C1077300}" type="pres">
      <dgm:prSet presAssocID="{33D79047-7601-45DE-9EE3-9B06D771B4D6}" presName="bgRect" presStyleLbl="bgShp" presStyleIdx="1" presStyleCnt="3"/>
      <dgm:spPr/>
    </dgm:pt>
    <dgm:pt modelId="{FD21B6AE-965F-430B-A40E-1EFD6FF848D7}" type="pres">
      <dgm:prSet presAssocID="{33D79047-7601-45DE-9EE3-9B06D771B4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130B7CE1-7008-4180-91BA-9FDD99B1CDC0}" type="pres">
      <dgm:prSet presAssocID="{33D79047-7601-45DE-9EE3-9B06D771B4D6}" presName="spaceRect" presStyleCnt="0"/>
      <dgm:spPr/>
    </dgm:pt>
    <dgm:pt modelId="{1F070E9F-63D6-4A91-9BD0-EB5F0733BCEC}" type="pres">
      <dgm:prSet presAssocID="{33D79047-7601-45DE-9EE3-9B06D771B4D6}" presName="parTx" presStyleLbl="revTx" presStyleIdx="1" presStyleCnt="3">
        <dgm:presLayoutVars>
          <dgm:chMax val="0"/>
          <dgm:chPref val="0"/>
        </dgm:presLayoutVars>
      </dgm:prSet>
      <dgm:spPr/>
    </dgm:pt>
    <dgm:pt modelId="{99760E03-3BD8-4CED-9337-E18F2A2D3A83}" type="pres">
      <dgm:prSet presAssocID="{235F0556-13E3-42DD-B328-7B0138E361EE}" presName="sibTrans" presStyleCnt="0"/>
      <dgm:spPr/>
    </dgm:pt>
    <dgm:pt modelId="{64492056-5FBB-401B-8629-1CC21B465025}" type="pres">
      <dgm:prSet presAssocID="{F360DE72-D46D-42A0-BCE8-F3C550B56FDB}" presName="compNode" presStyleCnt="0"/>
      <dgm:spPr/>
    </dgm:pt>
    <dgm:pt modelId="{9C5D2859-6FA0-47BC-AC59-11B13ADAB21D}" type="pres">
      <dgm:prSet presAssocID="{F360DE72-D46D-42A0-BCE8-F3C550B56FDB}" presName="bgRect" presStyleLbl="bgShp" presStyleIdx="2" presStyleCnt="3"/>
      <dgm:spPr/>
    </dgm:pt>
    <dgm:pt modelId="{26CED10D-53D6-4387-AF0A-1B171610AA67}" type="pres">
      <dgm:prSet presAssocID="{F360DE72-D46D-42A0-BCE8-F3C550B56F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0EF2A8D0-6F1B-47E2-A974-474BFFD1AEB8}" type="pres">
      <dgm:prSet presAssocID="{F360DE72-D46D-42A0-BCE8-F3C550B56FDB}" presName="spaceRect" presStyleCnt="0"/>
      <dgm:spPr/>
    </dgm:pt>
    <dgm:pt modelId="{1206E8E1-0868-427A-ABB0-D85141D67D29}" type="pres">
      <dgm:prSet presAssocID="{F360DE72-D46D-42A0-BCE8-F3C550B56FDB}" presName="parTx" presStyleLbl="revTx" presStyleIdx="2" presStyleCnt="3">
        <dgm:presLayoutVars>
          <dgm:chMax val="0"/>
          <dgm:chPref val="0"/>
        </dgm:presLayoutVars>
      </dgm:prSet>
      <dgm:spPr/>
    </dgm:pt>
  </dgm:ptLst>
  <dgm:cxnLst>
    <dgm:cxn modelId="{28573513-7F72-44D3-A1C8-E457BF344B7B}" srcId="{6E1662CC-4305-464C-B04F-FE5CFFAE1C46}" destId="{F360DE72-D46D-42A0-BCE8-F3C550B56FDB}" srcOrd="2" destOrd="0" parTransId="{A8E35C60-434F-4D45-B279-B6585B3C0BB3}" sibTransId="{4E6F9F48-8F9B-4456-ABFC-24094D7286EC}"/>
    <dgm:cxn modelId="{D3B4591C-D075-9349-AC4B-6786C05F9184}" type="presOf" srcId="{33D79047-7601-45DE-9EE3-9B06D771B4D6}" destId="{1F070E9F-63D6-4A91-9BD0-EB5F0733BCEC}" srcOrd="0" destOrd="0" presId="urn:microsoft.com/office/officeart/2018/2/layout/IconVerticalSolidList"/>
    <dgm:cxn modelId="{79218B47-4FF1-224A-980A-ABAD9C22F520}" type="presOf" srcId="{F360DE72-D46D-42A0-BCE8-F3C550B56FDB}" destId="{1206E8E1-0868-427A-ABB0-D85141D67D29}" srcOrd="0" destOrd="0" presId="urn:microsoft.com/office/officeart/2018/2/layout/IconVerticalSolidList"/>
    <dgm:cxn modelId="{FEF215B7-99B3-48A6-84F6-1C2A6640BD0E}" srcId="{6E1662CC-4305-464C-B04F-FE5CFFAE1C46}" destId="{99757E76-6B31-4C36-9D1B-DAF40E5E9368}" srcOrd="0" destOrd="0" parTransId="{E5B09EE0-3764-45A9-A424-D06D567B6FDA}" sibTransId="{DD586496-D3DC-42C6-B861-E082CF44F38E}"/>
    <dgm:cxn modelId="{D01FF8C0-59BF-E441-821D-4F18B56E4DA9}" type="presOf" srcId="{6E1662CC-4305-464C-B04F-FE5CFFAE1C46}" destId="{BCB77FCC-9E62-436D-8443-7EFA5949A395}" srcOrd="0" destOrd="0" presId="urn:microsoft.com/office/officeart/2018/2/layout/IconVerticalSolidList"/>
    <dgm:cxn modelId="{DA86B8EB-4F76-4DC2-8EC1-A499CDAB12BF}" srcId="{6E1662CC-4305-464C-B04F-FE5CFFAE1C46}" destId="{33D79047-7601-45DE-9EE3-9B06D771B4D6}" srcOrd="1" destOrd="0" parTransId="{80099FE6-E00C-4AAF-B741-90C72B6AAC9F}" sibTransId="{235F0556-13E3-42DD-B328-7B0138E361EE}"/>
    <dgm:cxn modelId="{0807D0EB-2E2F-E044-B331-13F5D1EDE8AE}" type="presOf" srcId="{99757E76-6B31-4C36-9D1B-DAF40E5E9368}" destId="{949702A8-960C-4F48-AFFD-F20B4AF906AC}" srcOrd="0" destOrd="0" presId="urn:microsoft.com/office/officeart/2018/2/layout/IconVerticalSolidList"/>
    <dgm:cxn modelId="{87CBC9BA-CADE-CF48-AC16-5278A71890AF}" type="presParOf" srcId="{BCB77FCC-9E62-436D-8443-7EFA5949A395}" destId="{8515BFFC-D56F-4889-8115-9CF92AE42B1B}" srcOrd="0" destOrd="0" presId="urn:microsoft.com/office/officeart/2018/2/layout/IconVerticalSolidList"/>
    <dgm:cxn modelId="{63D23C5D-7C94-1047-BE80-EDC5677A4AA4}" type="presParOf" srcId="{8515BFFC-D56F-4889-8115-9CF92AE42B1B}" destId="{7B4BA2B1-7D05-4A6B-9F38-1B4106AE91B6}" srcOrd="0" destOrd="0" presId="urn:microsoft.com/office/officeart/2018/2/layout/IconVerticalSolidList"/>
    <dgm:cxn modelId="{9A1541CB-FAAC-F24F-B4A7-E1019443310A}" type="presParOf" srcId="{8515BFFC-D56F-4889-8115-9CF92AE42B1B}" destId="{E96C8526-1D8D-44D2-9643-FEE37FE8C157}" srcOrd="1" destOrd="0" presId="urn:microsoft.com/office/officeart/2018/2/layout/IconVerticalSolidList"/>
    <dgm:cxn modelId="{BD06DDBC-27ED-914D-A969-0E3C9F5B644F}" type="presParOf" srcId="{8515BFFC-D56F-4889-8115-9CF92AE42B1B}" destId="{D79E7004-56F8-488A-8096-82AD2E027D85}" srcOrd="2" destOrd="0" presId="urn:microsoft.com/office/officeart/2018/2/layout/IconVerticalSolidList"/>
    <dgm:cxn modelId="{8C0AF99A-C2A7-9146-855A-A467572F72A3}" type="presParOf" srcId="{8515BFFC-D56F-4889-8115-9CF92AE42B1B}" destId="{949702A8-960C-4F48-AFFD-F20B4AF906AC}" srcOrd="3" destOrd="0" presId="urn:microsoft.com/office/officeart/2018/2/layout/IconVerticalSolidList"/>
    <dgm:cxn modelId="{AC3E1BAA-24CA-EC48-90E3-73E3692A4EA5}" type="presParOf" srcId="{BCB77FCC-9E62-436D-8443-7EFA5949A395}" destId="{A0BCB690-09DB-4D08-976E-FCD7995BBC7A}" srcOrd="1" destOrd="0" presId="urn:microsoft.com/office/officeart/2018/2/layout/IconVerticalSolidList"/>
    <dgm:cxn modelId="{87353603-1981-8441-A4CC-2F59CC38F21A}" type="presParOf" srcId="{BCB77FCC-9E62-436D-8443-7EFA5949A395}" destId="{D579FCCE-88B6-4606-819D-FDBF5DE4FB8A}" srcOrd="2" destOrd="0" presId="urn:microsoft.com/office/officeart/2018/2/layout/IconVerticalSolidList"/>
    <dgm:cxn modelId="{94A6389B-93A9-944B-AEE2-157D59444D4A}" type="presParOf" srcId="{D579FCCE-88B6-4606-819D-FDBF5DE4FB8A}" destId="{CE5928B2-6A53-4139-8229-8496C1077300}" srcOrd="0" destOrd="0" presId="urn:microsoft.com/office/officeart/2018/2/layout/IconVerticalSolidList"/>
    <dgm:cxn modelId="{53408415-3956-D847-9F4E-ACCBA2439FA5}" type="presParOf" srcId="{D579FCCE-88B6-4606-819D-FDBF5DE4FB8A}" destId="{FD21B6AE-965F-430B-A40E-1EFD6FF848D7}" srcOrd="1" destOrd="0" presId="urn:microsoft.com/office/officeart/2018/2/layout/IconVerticalSolidList"/>
    <dgm:cxn modelId="{23756A38-8CCF-4B4A-9CBC-BAD71240C664}" type="presParOf" srcId="{D579FCCE-88B6-4606-819D-FDBF5DE4FB8A}" destId="{130B7CE1-7008-4180-91BA-9FDD99B1CDC0}" srcOrd="2" destOrd="0" presId="urn:microsoft.com/office/officeart/2018/2/layout/IconVerticalSolidList"/>
    <dgm:cxn modelId="{21D26B85-238B-B840-987C-1551EAEE57E0}" type="presParOf" srcId="{D579FCCE-88B6-4606-819D-FDBF5DE4FB8A}" destId="{1F070E9F-63D6-4A91-9BD0-EB5F0733BCEC}" srcOrd="3" destOrd="0" presId="urn:microsoft.com/office/officeart/2018/2/layout/IconVerticalSolidList"/>
    <dgm:cxn modelId="{F460D74E-1AB2-4D46-8091-B0228827E68C}" type="presParOf" srcId="{BCB77FCC-9E62-436D-8443-7EFA5949A395}" destId="{99760E03-3BD8-4CED-9337-E18F2A2D3A83}" srcOrd="3" destOrd="0" presId="urn:microsoft.com/office/officeart/2018/2/layout/IconVerticalSolidList"/>
    <dgm:cxn modelId="{40F05F56-836D-1047-BDFC-F1ED2F83D269}" type="presParOf" srcId="{BCB77FCC-9E62-436D-8443-7EFA5949A395}" destId="{64492056-5FBB-401B-8629-1CC21B465025}" srcOrd="4" destOrd="0" presId="urn:microsoft.com/office/officeart/2018/2/layout/IconVerticalSolidList"/>
    <dgm:cxn modelId="{79085B45-FFDB-614F-AAA7-BFD78324AA00}" type="presParOf" srcId="{64492056-5FBB-401B-8629-1CC21B465025}" destId="{9C5D2859-6FA0-47BC-AC59-11B13ADAB21D}" srcOrd="0" destOrd="0" presId="urn:microsoft.com/office/officeart/2018/2/layout/IconVerticalSolidList"/>
    <dgm:cxn modelId="{4AEDDC49-CBD1-B040-924F-010AA1B76D56}" type="presParOf" srcId="{64492056-5FBB-401B-8629-1CC21B465025}" destId="{26CED10D-53D6-4387-AF0A-1B171610AA67}" srcOrd="1" destOrd="0" presId="urn:microsoft.com/office/officeart/2018/2/layout/IconVerticalSolidList"/>
    <dgm:cxn modelId="{9F3A8C25-A60E-AB40-8019-39FC4448E5E1}" type="presParOf" srcId="{64492056-5FBB-401B-8629-1CC21B465025}" destId="{0EF2A8D0-6F1B-47E2-A974-474BFFD1AEB8}" srcOrd="2" destOrd="0" presId="urn:microsoft.com/office/officeart/2018/2/layout/IconVerticalSolidList"/>
    <dgm:cxn modelId="{DF57EC69-CBEF-454C-984A-815F404AF6CE}" type="presParOf" srcId="{64492056-5FBB-401B-8629-1CC21B465025}" destId="{1206E8E1-0868-427A-ABB0-D85141D67D2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F0A44-54CC-2F4B-835A-51E770A0AEFF}">
      <dsp:nvSpPr>
        <dsp:cNvPr id="0" name=""/>
        <dsp:cNvSpPr/>
      </dsp:nvSpPr>
      <dsp:spPr>
        <a:xfrm>
          <a:off x="631" y="1215655"/>
          <a:ext cx="2215542" cy="140686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53D310D-FA12-904D-B174-D14972B6F3AE}">
      <dsp:nvSpPr>
        <dsp:cNvPr id="0" name=""/>
        <dsp:cNvSpPr/>
      </dsp:nvSpPr>
      <dsp:spPr>
        <a:xfrm>
          <a:off x="246802" y="1449518"/>
          <a:ext cx="2215542" cy="14068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Part 1-Investor: </a:t>
          </a:r>
          <a:r>
            <a:rPr lang="en-US" sz="2400" kern="1200" err="1"/>
            <a:t>lender.ipynd</a:t>
          </a:r>
          <a:endParaRPr lang="en-US" sz="2400" kern="1200"/>
        </a:p>
      </dsp:txBody>
      <dsp:txXfrm>
        <a:off x="288008" y="1490724"/>
        <a:ext cx="2133130" cy="1324457"/>
      </dsp:txXfrm>
    </dsp:sp>
    <dsp:sp modelId="{EE3D51DC-7A66-A84B-9953-D8C5B5F02A4F}">
      <dsp:nvSpPr>
        <dsp:cNvPr id="0" name=""/>
        <dsp:cNvSpPr/>
      </dsp:nvSpPr>
      <dsp:spPr>
        <a:xfrm>
          <a:off x="2708516" y="1215655"/>
          <a:ext cx="2215542" cy="140686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AA4FCD-9779-5841-B663-84685371C7C9}">
      <dsp:nvSpPr>
        <dsp:cNvPr id="0" name=""/>
        <dsp:cNvSpPr/>
      </dsp:nvSpPr>
      <dsp:spPr>
        <a:xfrm>
          <a:off x="2954687" y="1449518"/>
          <a:ext cx="2215542" cy="1406869"/>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Part 2- Borrower: borrower.ipynb</a:t>
          </a:r>
        </a:p>
      </dsp:txBody>
      <dsp:txXfrm>
        <a:off x="2995893" y="1490724"/>
        <a:ext cx="2133130" cy="1324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E678E-5130-4A13-BEA4-4F61232A87FB}">
      <dsp:nvSpPr>
        <dsp:cNvPr id="0" name=""/>
        <dsp:cNvSpPr/>
      </dsp:nvSpPr>
      <dsp:spPr>
        <a:xfrm>
          <a:off x="0" y="433"/>
          <a:ext cx="4818888" cy="101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CED57-42A9-4B7E-B0E7-79D8F3355A2D}">
      <dsp:nvSpPr>
        <dsp:cNvPr id="0" name=""/>
        <dsp:cNvSpPr/>
      </dsp:nvSpPr>
      <dsp:spPr>
        <a:xfrm>
          <a:off x="306562" y="228454"/>
          <a:ext cx="557386" cy="5573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C8D992-8E18-4C62-88F1-0556911C2ED2}">
      <dsp:nvSpPr>
        <dsp:cNvPr id="0" name=""/>
        <dsp:cNvSpPr/>
      </dsp:nvSpPr>
      <dsp:spPr>
        <a:xfrm>
          <a:off x="1170511" y="433"/>
          <a:ext cx="3648376" cy="101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1111250">
            <a:lnSpc>
              <a:spcPct val="100000"/>
            </a:lnSpc>
            <a:spcBef>
              <a:spcPct val="0"/>
            </a:spcBef>
            <a:spcAft>
              <a:spcPct val="35000"/>
            </a:spcAft>
            <a:buNone/>
          </a:pPr>
          <a:r>
            <a:rPr lang="en-US" sz="2500" kern="1200"/>
            <a:t>Expected Returns </a:t>
          </a:r>
        </a:p>
      </dsp:txBody>
      <dsp:txXfrm>
        <a:off x="1170511" y="433"/>
        <a:ext cx="3648376" cy="1013430"/>
      </dsp:txXfrm>
    </dsp:sp>
    <dsp:sp modelId="{513E6813-1442-4DCA-8B68-395074186F0D}">
      <dsp:nvSpPr>
        <dsp:cNvPr id="0" name=""/>
        <dsp:cNvSpPr/>
      </dsp:nvSpPr>
      <dsp:spPr>
        <a:xfrm>
          <a:off x="0" y="1267220"/>
          <a:ext cx="4818888" cy="101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CFD88-9E28-42C2-AFAE-15E6B14B5873}">
      <dsp:nvSpPr>
        <dsp:cNvPr id="0" name=""/>
        <dsp:cNvSpPr/>
      </dsp:nvSpPr>
      <dsp:spPr>
        <a:xfrm>
          <a:off x="306562" y="1495242"/>
          <a:ext cx="557386" cy="5573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86C82-C290-4022-B716-8B6FD90535C4}">
      <dsp:nvSpPr>
        <dsp:cNvPr id="0" name=""/>
        <dsp:cNvSpPr/>
      </dsp:nvSpPr>
      <dsp:spPr>
        <a:xfrm>
          <a:off x="1170511" y="1267220"/>
          <a:ext cx="3648376" cy="101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1111250">
            <a:lnSpc>
              <a:spcPct val="100000"/>
            </a:lnSpc>
            <a:spcBef>
              <a:spcPct val="0"/>
            </a:spcBef>
            <a:spcAft>
              <a:spcPct val="35000"/>
            </a:spcAft>
            <a:buNone/>
          </a:pPr>
          <a:r>
            <a:rPr lang="en-US" sz="2500" kern="1200"/>
            <a:t>Default Risks</a:t>
          </a:r>
        </a:p>
      </dsp:txBody>
      <dsp:txXfrm>
        <a:off x="1170511" y="1267220"/>
        <a:ext cx="3648376" cy="1013430"/>
      </dsp:txXfrm>
    </dsp:sp>
    <dsp:sp modelId="{D8DDD3B3-DAEB-4528-9D7A-1284D992B6CB}">
      <dsp:nvSpPr>
        <dsp:cNvPr id="0" name=""/>
        <dsp:cNvSpPr/>
      </dsp:nvSpPr>
      <dsp:spPr>
        <a:xfrm>
          <a:off x="0" y="2534008"/>
          <a:ext cx="4818888" cy="10134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44129-E91F-4659-A802-82CE4AE4A78F}">
      <dsp:nvSpPr>
        <dsp:cNvPr id="0" name=""/>
        <dsp:cNvSpPr/>
      </dsp:nvSpPr>
      <dsp:spPr>
        <a:xfrm>
          <a:off x="306562" y="2762030"/>
          <a:ext cx="557386" cy="5573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A191DB-066F-4746-91A5-86EA26B8C6E3}">
      <dsp:nvSpPr>
        <dsp:cNvPr id="0" name=""/>
        <dsp:cNvSpPr/>
      </dsp:nvSpPr>
      <dsp:spPr>
        <a:xfrm>
          <a:off x="1170511" y="2534008"/>
          <a:ext cx="3648376" cy="1013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255" tIns="107255" rIns="107255" bIns="107255" numCol="1" spcCol="1270" anchor="ctr" anchorCtr="0">
          <a:noAutofit/>
        </a:bodyPr>
        <a:lstStyle/>
        <a:p>
          <a:pPr marL="0" lvl="0" indent="0" algn="l" defTabSz="1111250">
            <a:lnSpc>
              <a:spcPct val="100000"/>
            </a:lnSpc>
            <a:spcBef>
              <a:spcPct val="0"/>
            </a:spcBef>
            <a:spcAft>
              <a:spcPct val="35000"/>
            </a:spcAft>
            <a:buNone/>
          </a:pPr>
          <a:r>
            <a:rPr lang="en-US" sz="2500" kern="1200"/>
            <a:t>Recommendation (Should you invest?) </a:t>
          </a:r>
        </a:p>
      </dsp:txBody>
      <dsp:txXfrm>
        <a:off x="1170511" y="2534008"/>
        <a:ext cx="3648376" cy="1013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BA2B1-7D05-4A6B-9F38-1B4106AE91B6}">
      <dsp:nvSpPr>
        <dsp:cNvPr id="0" name=""/>
        <dsp:cNvSpPr/>
      </dsp:nvSpPr>
      <dsp:spPr>
        <a:xfrm>
          <a:off x="0" y="508"/>
          <a:ext cx="5105399" cy="11892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C8526-1D8D-44D2-9643-FEE37FE8C157}">
      <dsp:nvSpPr>
        <dsp:cNvPr id="0" name=""/>
        <dsp:cNvSpPr/>
      </dsp:nvSpPr>
      <dsp:spPr>
        <a:xfrm>
          <a:off x="359743" y="268085"/>
          <a:ext cx="654078" cy="654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702A8-960C-4F48-AFFD-F20B4AF906AC}">
      <dsp:nvSpPr>
        <dsp:cNvPr id="0" name=""/>
        <dsp:cNvSpPr/>
      </dsp:nvSpPr>
      <dsp:spPr>
        <a:xfrm>
          <a:off x="1373565" y="508"/>
          <a:ext cx="3731833" cy="118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61" tIns="125861" rIns="125861" bIns="125861" numCol="1" spcCol="1270" anchor="ctr" anchorCtr="0">
          <a:noAutofit/>
        </a:bodyPr>
        <a:lstStyle/>
        <a:p>
          <a:pPr marL="0" lvl="0" indent="0" algn="l" defTabSz="1066800">
            <a:lnSpc>
              <a:spcPct val="100000"/>
            </a:lnSpc>
            <a:spcBef>
              <a:spcPct val="0"/>
            </a:spcBef>
            <a:spcAft>
              <a:spcPct val="35000"/>
            </a:spcAft>
            <a:buNone/>
          </a:pPr>
          <a:r>
            <a:rPr lang="en-US" sz="2400" kern="1200"/>
            <a:t>Data used</a:t>
          </a:r>
        </a:p>
      </dsp:txBody>
      <dsp:txXfrm>
        <a:off x="1373565" y="508"/>
        <a:ext cx="3731833" cy="1189234"/>
      </dsp:txXfrm>
    </dsp:sp>
    <dsp:sp modelId="{CE5928B2-6A53-4139-8229-8496C1077300}">
      <dsp:nvSpPr>
        <dsp:cNvPr id="0" name=""/>
        <dsp:cNvSpPr/>
      </dsp:nvSpPr>
      <dsp:spPr>
        <a:xfrm>
          <a:off x="0" y="1487051"/>
          <a:ext cx="5105399" cy="11892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1B6AE-965F-430B-A40E-1EFD6FF848D7}">
      <dsp:nvSpPr>
        <dsp:cNvPr id="0" name=""/>
        <dsp:cNvSpPr/>
      </dsp:nvSpPr>
      <dsp:spPr>
        <a:xfrm>
          <a:off x="359743" y="1754629"/>
          <a:ext cx="654078" cy="654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70E9F-63D6-4A91-9BD0-EB5F0733BCEC}">
      <dsp:nvSpPr>
        <dsp:cNvPr id="0" name=""/>
        <dsp:cNvSpPr/>
      </dsp:nvSpPr>
      <dsp:spPr>
        <a:xfrm>
          <a:off x="1373565" y="1487051"/>
          <a:ext cx="3731833" cy="118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61" tIns="125861" rIns="125861" bIns="125861" numCol="1" spcCol="1270" anchor="ctr" anchorCtr="0">
          <a:noAutofit/>
        </a:bodyPr>
        <a:lstStyle/>
        <a:p>
          <a:pPr marL="0" lvl="0" indent="0" algn="l" defTabSz="1066800">
            <a:lnSpc>
              <a:spcPct val="100000"/>
            </a:lnSpc>
            <a:spcBef>
              <a:spcPct val="0"/>
            </a:spcBef>
            <a:spcAft>
              <a:spcPct val="35000"/>
            </a:spcAft>
            <a:buNone/>
          </a:pPr>
          <a:r>
            <a:rPr lang="en-US" sz="2400" kern="1200"/>
            <a:t>Risk determination </a:t>
          </a:r>
        </a:p>
      </dsp:txBody>
      <dsp:txXfrm>
        <a:off x="1373565" y="1487051"/>
        <a:ext cx="3731833" cy="1189234"/>
      </dsp:txXfrm>
    </dsp:sp>
    <dsp:sp modelId="{9C5D2859-6FA0-47BC-AC59-11B13ADAB21D}">
      <dsp:nvSpPr>
        <dsp:cNvPr id="0" name=""/>
        <dsp:cNvSpPr/>
      </dsp:nvSpPr>
      <dsp:spPr>
        <a:xfrm>
          <a:off x="0" y="2973594"/>
          <a:ext cx="5105399" cy="118923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CED10D-53D6-4387-AF0A-1B171610AA67}">
      <dsp:nvSpPr>
        <dsp:cNvPr id="0" name=""/>
        <dsp:cNvSpPr/>
      </dsp:nvSpPr>
      <dsp:spPr>
        <a:xfrm>
          <a:off x="359743" y="3241172"/>
          <a:ext cx="654078" cy="654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6E8E1-0868-427A-ABB0-D85141D67D29}">
      <dsp:nvSpPr>
        <dsp:cNvPr id="0" name=""/>
        <dsp:cNvSpPr/>
      </dsp:nvSpPr>
      <dsp:spPr>
        <a:xfrm>
          <a:off x="1373565" y="2973594"/>
          <a:ext cx="3731833" cy="118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861" tIns="125861" rIns="125861" bIns="125861" numCol="1" spcCol="1270" anchor="ctr" anchorCtr="0">
          <a:noAutofit/>
        </a:bodyPr>
        <a:lstStyle/>
        <a:p>
          <a:pPr marL="0" lvl="0" indent="0" algn="l" defTabSz="1066800">
            <a:lnSpc>
              <a:spcPct val="100000"/>
            </a:lnSpc>
            <a:spcBef>
              <a:spcPct val="0"/>
            </a:spcBef>
            <a:spcAft>
              <a:spcPct val="35000"/>
            </a:spcAft>
            <a:buNone/>
          </a:pPr>
          <a:r>
            <a:rPr lang="en-US" sz="2400" kern="1200"/>
            <a:t>Fund recomandation (Should you take the loan?)</a:t>
          </a:r>
        </a:p>
      </dsp:txBody>
      <dsp:txXfrm>
        <a:off x="1373565" y="2973594"/>
        <a:ext cx="3731833" cy="11892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C855B-0FC6-4964-A453-83763CC98CFD}" type="datetimeFigureOut">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99736-A43E-4E4B-8A3F-B39B3F1B8C06}" type="slidenum">
              <a:t>‹#›</a:t>
            </a:fld>
            <a:endParaRPr lang="en-US"/>
          </a:p>
        </p:txBody>
      </p:sp>
    </p:spTree>
    <p:extLst>
      <p:ext uri="{BB962C8B-B14F-4D97-AF65-F5344CB8AC3E}">
        <p14:creationId xmlns:p14="http://schemas.microsoft.com/office/powerpoint/2010/main" val="226709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first project we chose to work on a peer-to-peer lending application. </a:t>
            </a:r>
          </a:p>
        </p:txBody>
      </p:sp>
      <p:sp>
        <p:nvSpPr>
          <p:cNvPr id="4" name="Slide Number Placeholder 3"/>
          <p:cNvSpPr>
            <a:spLocks noGrp="1"/>
          </p:cNvSpPr>
          <p:nvPr>
            <p:ph type="sldNum" sz="quarter" idx="5"/>
          </p:nvPr>
        </p:nvSpPr>
        <p:spPr/>
        <p:txBody>
          <a:bodyPr/>
          <a:lstStyle/>
          <a:p>
            <a:fld id="{EB599736-A43E-4E4B-8A3F-B39B3F1B8C06}" type="slidenum">
              <a:t>1</a:t>
            </a:fld>
            <a:endParaRPr lang="en-US"/>
          </a:p>
        </p:txBody>
      </p:sp>
    </p:spTree>
    <p:extLst>
      <p:ext uri="{BB962C8B-B14F-4D97-AF65-F5344CB8AC3E}">
        <p14:creationId xmlns:p14="http://schemas.microsoft.com/office/powerpoint/2010/main" val="103192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Kape is a peer to peer lending application that allows individual to bypass financial institutions and have direct access to loans opportunities. This help on one side individual with a need of money deficit and that would not qualify through traditional channels to have access to funds at reasonable interest rates. On The other side, it provide opportunities for individuals in excess of money to be able to invest and have a return on their investments at rates higher than if the money was simply sitting in a savings account. </a:t>
            </a:r>
          </a:p>
        </p:txBody>
      </p:sp>
      <p:sp>
        <p:nvSpPr>
          <p:cNvPr id="4" name="Slide Number Placeholder 3"/>
          <p:cNvSpPr>
            <a:spLocks noGrp="1"/>
          </p:cNvSpPr>
          <p:nvPr>
            <p:ph type="sldNum" sz="quarter" idx="5"/>
          </p:nvPr>
        </p:nvSpPr>
        <p:spPr/>
        <p:txBody>
          <a:bodyPr/>
          <a:lstStyle/>
          <a:p>
            <a:fld id="{EB599736-A43E-4E4B-8A3F-B39B3F1B8C06}" type="slidenum">
              <a:t>2</a:t>
            </a:fld>
            <a:endParaRPr lang="en-US"/>
          </a:p>
        </p:txBody>
      </p:sp>
    </p:spTree>
    <p:extLst>
      <p:ext uri="{BB962C8B-B14F-4D97-AF65-F5344CB8AC3E}">
        <p14:creationId xmlns:p14="http://schemas.microsoft.com/office/powerpoint/2010/main" val="97081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this project is to help people who need money (borrowers) and those who have money (investors) in their decision making.</a:t>
            </a:r>
          </a:p>
          <a:p>
            <a:r>
              <a:rPr lang="en-US"/>
              <a:t>This project has two parts:</a:t>
            </a:r>
          </a:p>
          <a:p>
            <a:r>
              <a:rPr lang="en-US"/>
              <a:t>The first part, </a:t>
            </a:r>
            <a:r>
              <a:rPr lang="en-US" err="1"/>
              <a:t>lender.ipynb</a:t>
            </a:r>
            <a:r>
              <a:rPr lang="en-US"/>
              <a:t>, analyzes the loan data from investor standpoint;   </a:t>
            </a:r>
          </a:p>
          <a:p>
            <a:r>
              <a:rPr lang="en-US"/>
              <a:t>and the second part, </a:t>
            </a:r>
            <a:r>
              <a:rPr lang="en-US" err="1"/>
              <a:t>borrower.ipynb</a:t>
            </a:r>
            <a:r>
              <a:rPr lang="en-US"/>
              <a:t>, analyzes aid data from a borrower standpoint.</a:t>
            </a:r>
          </a:p>
          <a:p>
            <a:endParaRPr lang="en-US"/>
          </a:p>
        </p:txBody>
      </p:sp>
      <p:sp>
        <p:nvSpPr>
          <p:cNvPr id="4" name="Slide Number Placeholder 3"/>
          <p:cNvSpPr>
            <a:spLocks noGrp="1"/>
          </p:cNvSpPr>
          <p:nvPr>
            <p:ph type="sldNum" sz="quarter" idx="5"/>
          </p:nvPr>
        </p:nvSpPr>
        <p:spPr/>
        <p:txBody>
          <a:bodyPr/>
          <a:lstStyle/>
          <a:p>
            <a:fld id="{EB599736-A43E-4E4B-8A3F-B39B3F1B8C06}" type="slidenum">
              <a:rPr lang="en-US" smtClean="0"/>
              <a:t>3</a:t>
            </a:fld>
            <a:endParaRPr lang="en-US"/>
          </a:p>
        </p:txBody>
      </p:sp>
    </p:spTree>
    <p:extLst>
      <p:ext uri="{BB962C8B-B14F-4D97-AF65-F5344CB8AC3E}">
        <p14:creationId xmlns:p14="http://schemas.microsoft.com/office/powerpoint/2010/main" val="203406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Lenders are interested in maximizing their profits while minimizing their risks. Based on the dataset, we determine default risks associated with loans as well as returns investors should expect for their investments. We provide recommendation as to </a:t>
            </a:r>
            <a:r>
              <a:rPr lang="en-US" dirty="0" err="1">
                <a:cs typeface="Calibri"/>
              </a:rPr>
              <a:t>wheter</a:t>
            </a:r>
            <a:r>
              <a:rPr lang="en-US" dirty="0">
                <a:cs typeface="Calibri"/>
              </a:rPr>
              <a:t> lending to a particular individual is a sound decision depending on investors level of acceptable risk. </a:t>
            </a:r>
          </a:p>
        </p:txBody>
      </p:sp>
      <p:sp>
        <p:nvSpPr>
          <p:cNvPr id="4" name="Slide Number Placeholder 3"/>
          <p:cNvSpPr>
            <a:spLocks noGrp="1"/>
          </p:cNvSpPr>
          <p:nvPr>
            <p:ph type="sldNum" sz="quarter" idx="5"/>
          </p:nvPr>
        </p:nvSpPr>
        <p:spPr/>
        <p:txBody>
          <a:bodyPr/>
          <a:lstStyle/>
          <a:p>
            <a:fld id="{EB599736-A43E-4E4B-8A3F-B39B3F1B8C06}" type="slidenum">
              <a:t>4</a:t>
            </a:fld>
            <a:endParaRPr lang="en-US"/>
          </a:p>
        </p:txBody>
      </p:sp>
    </p:spTree>
    <p:extLst>
      <p:ext uri="{BB962C8B-B14F-4D97-AF65-F5344CB8AC3E}">
        <p14:creationId xmlns:p14="http://schemas.microsoft.com/office/powerpoint/2010/main" val="74839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used 5 different dataset to design a model that would help us predict the risk associated with borrowers defaulting on loans. It also helped us make recommendations to the borrower as whether or not taking the loan is financially sound for them given the requested interest rate required. </a:t>
            </a:r>
          </a:p>
        </p:txBody>
      </p:sp>
      <p:sp>
        <p:nvSpPr>
          <p:cNvPr id="4" name="Slide Number Placeholder 3"/>
          <p:cNvSpPr>
            <a:spLocks noGrp="1"/>
          </p:cNvSpPr>
          <p:nvPr>
            <p:ph type="sldNum" sz="quarter" idx="5"/>
          </p:nvPr>
        </p:nvSpPr>
        <p:spPr/>
        <p:txBody>
          <a:bodyPr/>
          <a:lstStyle/>
          <a:p>
            <a:fld id="{EB599736-A43E-4E4B-8A3F-B39B3F1B8C06}" type="slidenum">
              <a:t>5</a:t>
            </a:fld>
            <a:endParaRPr lang="en-US"/>
          </a:p>
        </p:txBody>
      </p:sp>
    </p:spTree>
    <p:extLst>
      <p:ext uri="{BB962C8B-B14F-4D97-AF65-F5344CB8AC3E}">
        <p14:creationId xmlns:p14="http://schemas.microsoft.com/office/powerpoint/2010/main" val="157703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need of money is on a global level. Map illustrating geographic location of some borrowers relying on peer-to-peer lending applications</a:t>
            </a:r>
          </a:p>
        </p:txBody>
      </p:sp>
      <p:sp>
        <p:nvSpPr>
          <p:cNvPr id="4" name="Slide Number Placeholder 3"/>
          <p:cNvSpPr>
            <a:spLocks noGrp="1"/>
          </p:cNvSpPr>
          <p:nvPr>
            <p:ph type="sldNum" sz="quarter" idx="5"/>
          </p:nvPr>
        </p:nvSpPr>
        <p:spPr/>
        <p:txBody>
          <a:bodyPr/>
          <a:lstStyle/>
          <a:p>
            <a:fld id="{EB599736-A43E-4E4B-8A3F-B39B3F1B8C06}" type="slidenum">
              <a:t>6</a:t>
            </a:fld>
            <a:endParaRPr lang="en-US"/>
          </a:p>
        </p:txBody>
      </p:sp>
    </p:spTree>
    <p:extLst>
      <p:ext uri="{BB962C8B-B14F-4D97-AF65-F5344CB8AC3E}">
        <p14:creationId xmlns:p14="http://schemas.microsoft.com/office/powerpoint/2010/main" val="131237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load of datasets used posed some problems while designing our model. Some Codes would not run due to the size of the dataset causing some frustration but ultimately it was a rewarding experience. </a:t>
            </a:r>
          </a:p>
        </p:txBody>
      </p:sp>
      <p:sp>
        <p:nvSpPr>
          <p:cNvPr id="4" name="Slide Number Placeholder 3"/>
          <p:cNvSpPr>
            <a:spLocks noGrp="1"/>
          </p:cNvSpPr>
          <p:nvPr>
            <p:ph type="sldNum" sz="quarter" idx="5"/>
          </p:nvPr>
        </p:nvSpPr>
        <p:spPr/>
        <p:txBody>
          <a:bodyPr/>
          <a:lstStyle/>
          <a:p>
            <a:fld id="{EB599736-A43E-4E4B-8A3F-B39B3F1B8C06}" type="slidenum">
              <a:t>10</a:t>
            </a:fld>
            <a:endParaRPr lang="en-US"/>
          </a:p>
        </p:txBody>
      </p:sp>
    </p:spTree>
    <p:extLst>
      <p:ext uri="{BB962C8B-B14F-4D97-AF65-F5344CB8AC3E}">
        <p14:creationId xmlns:p14="http://schemas.microsoft.com/office/powerpoint/2010/main" val="87579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Kape</a:t>
            </a:r>
            <a:r>
              <a:rPr lang="en-US" dirty="0">
                <a:cs typeface="Calibri"/>
              </a:rPr>
              <a:t> is a peer-to-peer lending platform that allows Investors and Borrowers to meet. Our code allows to determine attractive features for borrowers and lenders and provide recommendation on whether they should commit to an opportunity or not. Although we faced some limitations, it is safe to say that </a:t>
            </a:r>
            <a:r>
              <a:rPr lang="en-US" dirty="0" err="1">
                <a:cs typeface="Calibri"/>
              </a:rPr>
              <a:t>Kape</a:t>
            </a:r>
            <a:r>
              <a:rPr lang="en-US" dirty="0">
                <a:cs typeface="Calibri"/>
              </a:rPr>
              <a:t> brings a solution to a real problem which is the distribution of funds from those that have an excess to those that need. </a:t>
            </a:r>
          </a:p>
        </p:txBody>
      </p:sp>
      <p:sp>
        <p:nvSpPr>
          <p:cNvPr id="4" name="Slide Number Placeholder 3"/>
          <p:cNvSpPr>
            <a:spLocks noGrp="1"/>
          </p:cNvSpPr>
          <p:nvPr>
            <p:ph type="sldNum" sz="quarter" idx="5"/>
          </p:nvPr>
        </p:nvSpPr>
        <p:spPr/>
        <p:txBody>
          <a:bodyPr/>
          <a:lstStyle/>
          <a:p>
            <a:fld id="{EB599736-A43E-4E4B-8A3F-B39B3F1B8C06}" type="slidenum">
              <a:t>11</a:t>
            </a:fld>
            <a:endParaRPr lang="en-US"/>
          </a:p>
        </p:txBody>
      </p:sp>
    </p:spTree>
    <p:extLst>
      <p:ext uri="{BB962C8B-B14F-4D97-AF65-F5344CB8AC3E}">
        <p14:creationId xmlns:p14="http://schemas.microsoft.com/office/powerpoint/2010/main" val="108045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599736-A43E-4E4B-8A3F-B39B3F1B8C06}" type="slidenum">
              <a:rPr lang="en-US" smtClean="0"/>
              <a:t>13</a:t>
            </a:fld>
            <a:endParaRPr lang="en-US"/>
          </a:p>
        </p:txBody>
      </p:sp>
    </p:spTree>
    <p:extLst>
      <p:ext uri="{BB962C8B-B14F-4D97-AF65-F5344CB8AC3E}">
        <p14:creationId xmlns:p14="http://schemas.microsoft.com/office/powerpoint/2010/main" val="288310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urses.lumenlearning.com/prealgebra/chapter/multiply-and-divide-integers/" TargetMode="External"/><Relationship Id="rId5" Type="http://schemas.openxmlformats.org/officeDocument/2006/relationships/image" Target="../media/image2.jpeg"/><Relationship Id="rId4" Type="http://schemas.openxmlformats.org/officeDocument/2006/relationships/hyperlink" Target="https://www.blacklistednews.com/article/77062/us-banks-on-hook-for-150-billion-in-frozen-loans-as-millions-of-americans-skip-credit-card-and-car.html"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25.jpeg"/><Relationship Id="rId7" Type="http://schemas.openxmlformats.org/officeDocument/2006/relationships/hyperlink" Target="https://creativecommons.org/licenses/by-nc-nd/3.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rowastrongfamily.org/road_block_driving_safety/" TargetMode="External"/><Relationship Id="rId5" Type="http://schemas.openxmlformats.org/officeDocument/2006/relationships/image" Target="../media/image26.jpeg"/><Relationship Id="rId4" Type="http://schemas.openxmlformats.org/officeDocument/2006/relationships/hyperlink" Target="https://loonylabs.org/2021/03/10/a-roadbloc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pixabay.com/en/thank-you-note-thank-thank-you-note-142814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hyperlink" Target="https://creativecommons.org/licenses/by-sa/3.0/" TargetMode="External"/><Relationship Id="rId4" Type="http://schemas.openxmlformats.org/officeDocument/2006/relationships/hyperlink" Target="http://www.flickr.com/photos/teegardin/5916140780/" TargetMode="Externa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s://creativecommons.org/licenses/by-nc/3.0/" TargetMode="External"/><Relationship Id="rId4" Type="http://schemas.openxmlformats.org/officeDocument/2006/relationships/diagramLayout" Target="../diagrams/layout2.xml"/><Relationship Id="rId9" Type="http://schemas.openxmlformats.org/officeDocument/2006/relationships/hyperlink" Target="http://www.compliancebuilding.com/2014/09/29/why-i-think-the-accredited-investor-standard-should-not-change/" TargetMode="Externa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e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hyperlink" Target="https://creativecommons.org/licenses/by/3.0/" TargetMode="External"/><Relationship Id="rId4" Type="http://schemas.openxmlformats.org/officeDocument/2006/relationships/hyperlink" Target="https://www.knowthymoney.com/2013/07/methods-to-loan-money-paydayloans.html" TargetMode="Externa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6539" y="3812770"/>
            <a:ext cx="5946579" cy="1514185"/>
          </a:xfrm>
        </p:spPr>
        <p:txBody>
          <a:bodyPr anchor="t">
            <a:normAutofit/>
          </a:bodyPr>
          <a:lstStyle/>
          <a:p>
            <a:pPr algn="l"/>
            <a:r>
              <a:rPr lang="en-US" sz="5400" b="1">
                <a:solidFill>
                  <a:schemeClr val="tx2"/>
                </a:solidFill>
                <a:cs typeface="Calibri Light"/>
              </a:rPr>
              <a:t>KAPE</a:t>
            </a:r>
          </a:p>
        </p:txBody>
      </p:sp>
      <p:grpSp>
        <p:nvGrpSpPr>
          <p:cNvPr id="55" name="Group 54">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56" name="Freeform: Shape 55">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62" name="Freeform: Shape 61">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p:cNvSpPr>
            <a:spLocks noGrp="1"/>
          </p:cNvSpPr>
          <p:nvPr>
            <p:ph type="subTitle" idx="1"/>
          </p:nvPr>
        </p:nvSpPr>
        <p:spPr>
          <a:xfrm>
            <a:off x="593670" y="4582184"/>
            <a:ext cx="5946202" cy="838831"/>
          </a:xfrm>
        </p:spPr>
        <p:txBody>
          <a:bodyPr vert="horz" lIns="91440" tIns="45720" rIns="91440" bIns="45720" rtlCol="0" anchor="b">
            <a:normAutofit/>
          </a:bodyPr>
          <a:lstStyle/>
          <a:p>
            <a:pPr algn="l"/>
            <a:r>
              <a:rPr lang="en-US" sz="2000">
                <a:solidFill>
                  <a:schemeClr val="tx2"/>
                </a:solidFill>
                <a:cs typeface="Calibri"/>
              </a:rPr>
              <a:t>Peer to Peer Lending Platform </a:t>
            </a:r>
          </a:p>
          <a:p>
            <a:pPr algn="l"/>
            <a:r>
              <a:rPr lang="en-US" sz="1200">
                <a:solidFill>
                  <a:schemeClr val="tx2"/>
                </a:solidFill>
                <a:cs typeface="Calibri"/>
              </a:rPr>
              <a:t>Joseph </a:t>
            </a:r>
            <a:r>
              <a:rPr lang="en-US" sz="1200" err="1">
                <a:solidFill>
                  <a:schemeClr val="tx2"/>
                </a:solidFill>
                <a:cs typeface="Calibri"/>
              </a:rPr>
              <a:t>Kuitche</a:t>
            </a:r>
            <a:r>
              <a:rPr lang="en-US" sz="1200">
                <a:solidFill>
                  <a:schemeClr val="tx2"/>
                </a:solidFill>
                <a:cs typeface="Calibri"/>
              </a:rPr>
              <a:t>, Manuela Nkwinkwa </a:t>
            </a:r>
          </a:p>
        </p:txBody>
      </p:sp>
      <p:pic>
        <p:nvPicPr>
          <p:cNvPr id="33" name="Picture 32" descr="A picture containing text, businesscard&#10;&#10;Description automatically generated">
            <a:extLst>
              <a:ext uri="{FF2B5EF4-FFF2-40B4-BE49-F238E27FC236}">
                <a16:creationId xmlns:a16="http://schemas.microsoft.com/office/drawing/2014/main" id="{AF253087-B665-988D-B196-E1A8A912DB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99159" y="177567"/>
            <a:ext cx="2330606" cy="1544027"/>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72E3710-7B4C-E256-8007-FB31CDA040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42670" y="3948348"/>
            <a:ext cx="3421939" cy="2566454"/>
          </a:xfrm>
          <a:prstGeom prst="rect">
            <a:avLst/>
          </a:prstGeom>
        </p:spPr>
      </p:pic>
      <p:sp>
        <p:nvSpPr>
          <p:cNvPr id="31" name="TextBox 30">
            <a:extLst>
              <a:ext uri="{FF2B5EF4-FFF2-40B4-BE49-F238E27FC236}">
                <a16:creationId xmlns:a16="http://schemas.microsoft.com/office/drawing/2014/main" id="{2D7C2044-2584-32F9-BC4F-BB9512D80828}"/>
              </a:ext>
            </a:extLst>
          </p:cNvPr>
          <p:cNvSpPr txBox="1"/>
          <p:nvPr/>
        </p:nvSpPr>
        <p:spPr>
          <a:xfrm>
            <a:off x="11679878" y="6314747"/>
            <a:ext cx="184731" cy="200055"/>
          </a:xfrm>
          <a:prstGeom prst="rect">
            <a:avLst/>
          </a:prstGeom>
          <a:solidFill>
            <a:srgbClr val="000000"/>
          </a:solidFill>
        </p:spPr>
        <p:txBody>
          <a:bodyPr wrap="none" rtlCol="0">
            <a:spAutoFit/>
          </a:bodyPr>
          <a:lstStyle/>
          <a:p>
            <a:pPr algn="r">
              <a:spcAft>
                <a:spcPts val="600"/>
              </a:spcAft>
            </a:pPr>
            <a:endParaRPr lang="en-US" sz="700">
              <a:solidFill>
                <a:srgbClr val="FFFFFF"/>
              </a:solidFill>
            </a:endParaRPr>
          </a:p>
        </p:txBody>
      </p:sp>
      <p:sp>
        <p:nvSpPr>
          <p:cNvPr id="34" name="TextBox 33">
            <a:extLst>
              <a:ext uri="{FF2B5EF4-FFF2-40B4-BE49-F238E27FC236}">
                <a16:creationId xmlns:a16="http://schemas.microsoft.com/office/drawing/2014/main" id="{3D85B405-9BEB-8309-53F5-53946F919854}"/>
              </a:ext>
            </a:extLst>
          </p:cNvPr>
          <p:cNvSpPr txBox="1"/>
          <p:nvPr/>
        </p:nvSpPr>
        <p:spPr>
          <a:xfrm>
            <a:off x="7645035" y="1521539"/>
            <a:ext cx="184730" cy="200055"/>
          </a:xfrm>
          <a:prstGeom prst="rect">
            <a:avLst/>
          </a:prstGeom>
          <a:solidFill>
            <a:srgbClr val="000000"/>
          </a:solidFill>
        </p:spPr>
        <p:txBody>
          <a:bodyPr wrap="none" rtlCol="0">
            <a:spAutoFit/>
          </a:bodyPr>
          <a:lstStyle/>
          <a:p>
            <a:pPr algn="r">
              <a:spcAft>
                <a:spcPts val="600"/>
              </a:spcAft>
            </a:pPr>
            <a:endParaRPr lang="en-US" sz="70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61168-09F7-AE4C-3A02-DEB6D7082512}"/>
              </a:ext>
            </a:extLst>
          </p:cNvPr>
          <p:cNvSpPr>
            <a:spLocks noGrp="1"/>
          </p:cNvSpPr>
          <p:nvPr>
            <p:ph type="title"/>
          </p:nvPr>
        </p:nvSpPr>
        <p:spPr>
          <a:xfrm>
            <a:off x="838201" y="365125"/>
            <a:ext cx="3816095" cy="1938076"/>
          </a:xfrm>
        </p:spPr>
        <p:txBody>
          <a:bodyPr>
            <a:normAutofit/>
          </a:bodyPr>
          <a:lstStyle/>
          <a:p>
            <a:r>
              <a:rPr lang="en-US">
                <a:cs typeface="Calibri Light"/>
              </a:rPr>
              <a:t>LIMITATIONS </a:t>
            </a:r>
            <a:endParaRPr lang="en-US"/>
          </a:p>
        </p:txBody>
      </p:sp>
      <p:sp>
        <p:nvSpPr>
          <p:cNvPr id="3" name="Content Placeholder 2">
            <a:extLst>
              <a:ext uri="{FF2B5EF4-FFF2-40B4-BE49-F238E27FC236}">
                <a16:creationId xmlns:a16="http://schemas.microsoft.com/office/drawing/2014/main" id="{BDB9B840-5661-912D-65B2-D1C712B26409}"/>
              </a:ext>
            </a:extLst>
          </p:cNvPr>
          <p:cNvSpPr>
            <a:spLocks noGrp="1"/>
          </p:cNvSpPr>
          <p:nvPr>
            <p:ph idx="1"/>
          </p:nvPr>
        </p:nvSpPr>
        <p:spPr>
          <a:xfrm>
            <a:off x="838201" y="2482589"/>
            <a:ext cx="3816096" cy="3694373"/>
          </a:xfrm>
        </p:spPr>
        <p:txBody>
          <a:bodyPr vert="horz" lIns="91440" tIns="45720" rIns="91440" bIns="45720" rtlCol="0">
            <a:normAutofit/>
          </a:bodyPr>
          <a:lstStyle/>
          <a:p>
            <a:r>
              <a:rPr lang="en-US" sz="2000">
                <a:cs typeface="Calibri"/>
              </a:rPr>
              <a:t>Data</a:t>
            </a:r>
          </a:p>
          <a:p>
            <a:r>
              <a:rPr lang="en-US" sz="2000">
                <a:cs typeface="Calibri"/>
              </a:rPr>
              <a:t>Model </a:t>
            </a:r>
          </a:p>
        </p:txBody>
      </p:sp>
      <p:pic>
        <p:nvPicPr>
          <p:cNvPr id="5" name="Picture 4" descr="A yellow sign with a person walking on it&#10;&#10;Description automatically generated with low confidence">
            <a:extLst>
              <a:ext uri="{FF2B5EF4-FFF2-40B4-BE49-F238E27FC236}">
                <a16:creationId xmlns:a16="http://schemas.microsoft.com/office/drawing/2014/main" id="{036A7C0D-4888-0EA8-162D-E1540015494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739" r="-1" b="1946"/>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7" descr="A picture containing text, furniture, sign&#10;&#10;Description automatically generated">
            <a:extLst>
              <a:ext uri="{FF2B5EF4-FFF2-40B4-BE49-F238E27FC236}">
                <a16:creationId xmlns:a16="http://schemas.microsoft.com/office/drawing/2014/main" id="{51816994-E245-77BC-D2E0-43CC7A42DED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9722" b="39394"/>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6" name="TextBox 5">
            <a:extLst>
              <a:ext uri="{FF2B5EF4-FFF2-40B4-BE49-F238E27FC236}">
                <a16:creationId xmlns:a16="http://schemas.microsoft.com/office/drawing/2014/main" id="{2804E074-3FB3-BC86-17B6-3EB232964816}"/>
              </a:ext>
            </a:extLst>
          </p:cNvPr>
          <p:cNvSpPr txBox="1"/>
          <p:nvPr/>
        </p:nvSpPr>
        <p:spPr>
          <a:xfrm>
            <a:off x="9732673"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loonylabs.org/2021/03/10/a-roadbloc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9" name="TextBox 8">
            <a:extLst>
              <a:ext uri="{FF2B5EF4-FFF2-40B4-BE49-F238E27FC236}">
                <a16:creationId xmlns:a16="http://schemas.microsoft.com/office/drawing/2014/main" id="{AA3D9F1A-F788-8CC2-4D4F-55EA4EFD88C9}"/>
              </a:ext>
            </a:extLst>
          </p:cNvPr>
          <p:cNvSpPr txBox="1"/>
          <p:nvPr/>
        </p:nvSpPr>
        <p:spPr>
          <a:xfrm>
            <a:off x="727988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growastrongfamily.org/road_block_driving_safe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6451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024A2-7457-902C-7EFD-A1374776ED8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CONCLUSION</a:t>
            </a:r>
          </a:p>
        </p:txBody>
      </p:sp>
      <p:sp>
        <p:nvSpPr>
          <p:cNvPr id="6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Pile of American dollar banknotes">
            <a:extLst>
              <a:ext uri="{FF2B5EF4-FFF2-40B4-BE49-F238E27FC236}">
                <a16:creationId xmlns:a16="http://schemas.microsoft.com/office/drawing/2014/main" id="{9A2ECE2D-3E3F-3068-BB47-52A81698C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3010485"/>
            <a:ext cx="3758184" cy="2818638"/>
          </a:xfrm>
          <a:prstGeom prst="rect">
            <a:avLst/>
          </a:prstGeom>
        </p:spPr>
      </p:pic>
      <p:pic>
        <p:nvPicPr>
          <p:cNvPr id="4" name="Picture 3" descr="Hands forming circle">
            <a:extLst>
              <a:ext uri="{FF2B5EF4-FFF2-40B4-BE49-F238E27FC236}">
                <a16:creationId xmlns:a16="http://schemas.microsoft.com/office/drawing/2014/main" id="{01DE03A0-CD91-34DD-04C0-4F232DEA8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08" y="3043371"/>
            <a:ext cx="3758184" cy="2752867"/>
          </a:xfrm>
          <a:prstGeom prst="rect">
            <a:avLst/>
          </a:prstGeom>
        </p:spPr>
      </p:pic>
      <p:pic>
        <p:nvPicPr>
          <p:cNvPr id="26" name="Picture 25" descr="close up of calculator and stethoscope placed on invoice">
            <a:extLst>
              <a:ext uri="{FF2B5EF4-FFF2-40B4-BE49-F238E27FC236}">
                <a16:creationId xmlns:a16="http://schemas.microsoft.com/office/drawing/2014/main" id="{190625FF-C227-01BD-8A36-FB756E5970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1208" y="3212488"/>
            <a:ext cx="3758184" cy="2414633"/>
          </a:xfrm>
          <a:prstGeom prst="rect">
            <a:avLst/>
          </a:prstGeom>
        </p:spPr>
      </p:pic>
      <p:pic>
        <p:nvPicPr>
          <p:cNvPr id="24" name="Picture 23" descr="Coin purse full of credit cards">
            <a:extLst>
              <a:ext uri="{FF2B5EF4-FFF2-40B4-BE49-F238E27FC236}">
                <a16:creationId xmlns:a16="http://schemas.microsoft.com/office/drawing/2014/main" id="{97A90DEA-86F1-550F-E701-57479160E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76371" y="-85855"/>
            <a:ext cx="2636141" cy="3514855"/>
          </a:xfrm>
          <a:prstGeom prst="rect">
            <a:avLst/>
          </a:prstGeom>
        </p:spPr>
      </p:pic>
      <p:pic>
        <p:nvPicPr>
          <p:cNvPr id="17" name="Picture 16" descr="Jars of coins">
            <a:extLst>
              <a:ext uri="{FF2B5EF4-FFF2-40B4-BE49-F238E27FC236}">
                <a16:creationId xmlns:a16="http://schemas.microsoft.com/office/drawing/2014/main" id="{9398E30E-07EB-CC44-EB62-A44DB5FC0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94248" y="404145"/>
            <a:ext cx="3797536" cy="2534855"/>
          </a:xfrm>
          <a:prstGeom prst="rect">
            <a:avLst/>
          </a:prstGeom>
        </p:spPr>
      </p:pic>
    </p:spTree>
    <p:extLst>
      <p:ext uri="{BB962C8B-B14F-4D97-AF65-F5344CB8AC3E}">
        <p14:creationId xmlns:p14="http://schemas.microsoft.com/office/powerpoint/2010/main" val="347296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C4F1-C76C-F2A8-6BD5-25E4A23D3B75}"/>
              </a:ext>
            </a:extLst>
          </p:cNvPr>
          <p:cNvSpPr>
            <a:spLocks noGrp="1"/>
          </p:cNvSpPr>
          <p:nvPr>
            <p:ph type="title"/>
          </p:nvPr>
        </p:nvSpPr>
        <p:spPr/>
        <p:txBody>
          <a:bodyPr/>
          <a:lstStyle/>
          <a:p>
            <a:r>
              <a:rPr lang="en-US"/>
              <a:t>Reference</a:t>
            </a:r>
          </a:p>
        </p:txBody>
      </p:sp>
      <p:sp>
        <p:nvSpPr>
          <p:cNvPr id="3" name="Content Placeholder 2">
            <a:extLst>
              <a:ext uri="{FF2B5EF4-FFF2-40B4-BE49-F238E27FC236}">
                <a16:creationId xmlns:a16="http://schemas.microsoft.com/office/drawing/2014/main" id="{B4D2FBE2-00C5-5589-3685-83B457BBB677}"/>
              </a:ext>
            </a:extLst>
          </p:cNvPr>
          <p:cNvSpPr>
            <a:spLocks noGrp="1"/>
          </p:cNvSpPr>
          <p:nvPr>
            <p:ph idx="1"/>
          </p:nvPr>
        </p:nvSpPr>
        <p:spPr/>
        <p:txBody>
          <a:bodyPr/>
          <a:lstStyle/>
          <a:p>
            <a:r>
              <a:rPr lang="en-US">
                <a:effectLst/>
              </a:rPr>
              <a:t>Siddhartha, M. (2021, July 23). </a:t>
            </a:r>
            <a:r>
              <a:rPr lang="en-US" i="1" err="1">
                <a:effectLst/>
              </a:rPr>
              <a:t>Bondora</a:t>
            </a:r>
            <a:r>
              <a:rPr lang="en-US" i="1">
                <a:effectLst/>
              </a:rPr>
              <a:t> peer to peer lending loan data</a:t>
            </a:r>
            <a:r>
              <a:rPr lang="en-US">
                <a:effectLst/>
              </a:rPr>
              <a:t>. Kaggle. Retrieved April 17, 2023, from https://</a:t>
            </a:r>
            <a:r>
              <a:rPr lang="en-US" err="1">
                <a:effectLst/>
              </a:rPr>
              <a:t>www.kaggle.com</a:t>
            </a:r>
            <a:r>
              <a:rPr lang="en-US">
                <a:effectLst/>
              </a:rPr>
              <a:t>/datasets/sid321axn/</a:t>
            </a:r>
            <a:r>
              <a:rPr lang="en-US" err="1">
                <a:effectLst/>
              </a:rPr>
              <a:t>bondora</a:t>
            </a:r>
            <a:r>
              <a:rPr lang="en-US">
                <a:effectLst/>
              </a:rPr>
              <a:t>-peer-to-peer-lending-loan-data </a:t>
            </a:r>
          </a:p>
          <a:p>
            <a:r>
              <a:rPr lang="en-US">
                <a:effectLst/>
              </a:rPr>
              <a:t>Devastator, T. (2022, December 14). </a:t>
            </a:r>
            <a:r>
              <a:rPr lang="en-US" i="1">
                <a:effectLst/>
              </a:rPr>
              <a:t>DCA Loan Dataset</a:t>
            </a:r>
            <a:r>
              <a:rPr lang="en-US">
                <a:effectLst/>
              </a:rPr>
              <a:t>. Kaggle. Retrieved April 17, 2023, from https://</a:t>
            </a:r>
            <a:r>
              <a:rPr lang="en-US" err="1">
                <a:effectLst/>
              </a:rPr>
              <a:t>www.kaggle.com</a:t>
            </a:r>
            <a:r>
              <a:rPr lang="en-US">
                <a:effectLst/>
              </a:rPr>
              <a:t>/datasets/</a:t>
            </a:r>
            <a:r>
              <a:rPr lang="en-US" err="1">
                <a:effectLst/>
              </a:rPr>
              <a:t>thedevastator</a:t>
            </a:r>
            <a:r>
              <a:rPr lang="en-US">
                <a:effectLst/>
              </a:rPr>
              <a:t>/unlock-financing-through-</a:t>
            </a:r>
            <a:r>
              <a:rPr lang="en-US" err="1">
                <a:effectLst/>
              </a:rPr>
              <a:t>usaid</a:t>
            </a:r>
            <a:r>
              <a:rPr lang="en-US">
                <a:effectLst/>
              </a:rPr>
              <a:t>-</a:t>
            </a:r>
            <a:r>
              <a:rPr lang="en-US" err="1">
                <a:effectLst/>
              </a:rPr>
              <a:t>dca</a:t>
            </a:r>
            <a:r>
              <a:rPr lang="en-US">
                <a:effectLst/>
              </a:rPr>
              <a:t>-loan-transact </a:t>
            </a:r>
          </a:p>
          <a:p>
            <a:endParaRPr lang="en-US">
              <a:effectLst/>
            </a:endParaRPr>
          </a:p>
          <a:p>
            <a:endParaRPr lang="en-US"/>
          </a:p>
        </p:txBody>
      </p:sp>
    </p:spTree>
    <p:extLst>
      <p:ext uri="{BB962C8B-B14F-4D97-AF65-F5344CB8AC3E}">
        <p14:creationId xmlns:p14="http://schemas.microsoft.com/office/powerpoint/2010/main" val="131704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71531-8B53-1985-F08A-602F81C328BB}"/>
              </a:ext>
            </a:extLst>
          </p:cNvPr>
          <p:cNvSpPr>
            <a:spLocks noGrp="1"/>
          </p:cNvSpPr>
          <p:nvPr>
            <p:ph type="ctrTitle"/>
          </p:nvPr>
        </p:nvSpPr>
        <p:spPr>
          <a:xfrm>
            <a:off x="6364609" y="869247"/>
            <a:ext cx="4805996" cy="1297115"/>
          </a:xfrm>
        </p:spPr>
        <p:txBody>
          <a:bodyPr anchor="t">
            <a:normAutofit/>
          </a:bodyPr>
          <a:lstStyle/>
          <a:p>
            <a:pPr algn="l"/>
            <a:r>
              <a:rPr lang="en-US" sz="4000">
                <a:solidFill>
                  <a:schemeClr val="tx2"/>
                </a:solidFill>
              </a:rPr>
              <a:t>Thank You!</a:t>
            </a:r>
          </a:p>
        </p:txBody>
      </p:sp>
      <p:sp>
        <p:nvSpPr>
          <p:cNvPr id="3" name="Subtitle 2">
            <a:extLst>
              <a:ext uri="{FF2B5EF4-FFF2-40B4-BE49-F238E27FC236}">
                <a16:creationId xmlns:a16="http://schemas.microsoft.com/office/drawing/2014/main" id="{6E9776E1-7874-AEE2-BC19-DEA0F59AD3E5}"/>
              </a:ext>
            </a:extLst>
          </p:cNvPr>
          <p:cNvSpPr>
            <a:spLocks noGrp="1"/>
          </p:cNvSpPr>
          <p:nvPr>
            <p:ph type="subTitle" idx="1"/>
          </p:nvPr>
        </p:nvSpPr>
        <p:spPr>
          <a:xfrm>
            <a:off x="6590966" y="3428999"/>
            <a:ext cx="4805691" cy="838831"/>
          </a:xfrm>
        </p:spPr>
        <p:txBody>
          <a:bodyPr anchor="b">
            <a:normAutofit/>
          </a:bodyPr>
          <a:lstStyle/>
          <a:p>
            <a:pPr algn="l"/>
            <a:r>
              <a:rPr lang="en-US" sz="2000">
                <a:solidFill>
                  <a:schemeClr val="tx2"/>
                </a:solidFill>
              </a:rPr>
              <a:t>Questions?</a:t>
            </a:r>
          </a:p>
        </p:txBody>
      </p:sp>
      <p:pic>
        <p:nvPicPr>
          <p:cNvPr id="5" name="Picture 4" descr="A picture containing logo&#10;&#10;Description automatically generated">
            <a:extLst>
              <a:ext uri="{FF2B5EF4-FFF2-40B4-BE49-F238E27FC236}">
                <a16:creationId xmlns:a16="http://schemas.microsoft.com/office/drawing/2014/main" id="{371F4DBB-8876-ED94-E6A5-B57BEA33B6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0470" y="1740210"/>
            <a:ext cx="4141760" cy="429198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7" name="Group 18">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0" name="Freeform: Shape 19">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6879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3F57A-6A45-6E10-82EB-61C953DE93CE}"/>
              </a:ext>
            </a:extLst>
          </p:cNvPr>
          <p:cNvSpPr>
            <a:spLocks noGrp="1"/>
          </p:cNvSpPr>
          <p:nvPr>
            <p:ph type="title"/>
          </p:nvPr>
        </p:nvSpPr>
        <p:spPr>
          <a:xfrm>
            <a:off x="5297762" y="329184"/>
            <a:ext cx="6251110" cy="1783080"/>
          </a:xfrm>
        </p:spPr>
        <p:txBody>
          <a:bodyPr anchor="b">
            <a:normAutofit/>
          </a:bodyPr>
          <a:lstStyle/>
          <a:p>
            <a:r>
              <a:rPr lang="en-US" sz="5400">
                <a:cs typeface="Calibri Light"/>
              </a:rPr>
              <a:t>INTRODUCTION: KAPE</a:t>
            </a:r>
          </a:p>
        </p:txBody>
      </p:sp>
      <p:pic>
        <p:nvPicPr>
          <p:cNvPr id="5" name="Picture 4" descr="Many question marks on black background">
            <a:extLst>
              <a:ext uri="{FF2B5EF4-FFF2-40B4-BE49-F238E27FC236}">
                <a16:creationId xmlns:a16="http://schemas.microsoft.com/office/drawing/2014/main" id="{55247C39-AEFC-BA23-E3E4-45F5F8C16955}"/>
              </a:ext>
            </a:extLst>
          </p:cNvPr>
          <p:cNvPicPr>
            <a:picLocks noChangeAspect="1"/>
          </p:cNvPicPr>
          <p:nvPr/>
        </p:nvPicPr>
        <p:blipFill rotWithShape="1">
          <a:blip r:embed="rId3"/>
          <a:srcRect l="58573" r="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8B524F-EE5F-A953-6DAE-04B41B2584CC}"/>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cs typeface="Calibri"/>
              </a:rPr>
              <a:t>Connecting Investors and Borrowers  </a:t>
            </a:r>
          </a:p>
          <a:p>
            <a:r>
              <a:rPr lang="en-US" sz="2200">
                <a:cs typeface="Calibri"/>
              </a:rPr>
              <a:t>How it works </a:t>
            </a:r>
          </a:p>
          <a:p>
            <a:r>
              <a:rPr lang="en-US" sz="2200">
                <a:cs typeface="Calibri"/>
              </a:rPr>
              <a:t>Code oversight </a:t>
            </a:r>
          </a:p>
          <a:p>
            <a:endParaRPr lang="en-US" sz="2200">
              <a:cs typeface="Calibri"/>
            </a:endParaRPr>
          </a:p>
        </p:txBody>
      </p:sp>
    </p:spTree>
    <p:extLst>
      <p:ext uri="{BB962C8B-B14F-4D97-AF65-F5344CB8AC3E}">
        <p14:creationId xmlns:p14="http://schemas.microsoft.com/office/powerpoint/2010/main" val="3458579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nk piggy bank on money&#10;&#10;Description automatically generated with medium confidence">
            <a:extLst>
              <a:ext uri="{FF2B5EF4-FFF2-40B4-BE49-F238E27FC236}">
                <a16:creationId xmlns:a16="http://schemas.microsoft.com/office/drawing/2014/main" id="{D3A7D755-262C-C304-B1AF-1CC49DD39A7B}"/>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7583"/>
          <a:stretch/>
        </p:blipFill>
        <p:spPr>
          <a:xfrm>
            <a:off x="-1" y="10"/>
            <a:ext cx="12192001" cy="6857990"/>
          </a:xfrm>
          <a:prstGeom prst="rect">
            <a:avLst/>
          </a:prstGeom>
        </p:spPr>
      </p:pic>
      <p:graphicFrame>
        <p:nvGraphicFramePr>
          <p:cNvPr id="5" name="Content Placeholder 2">
            <a:extLst>
              <a:ext uri="{FF2B5EF4-FFF2-40B4-BE49-F238E27FC236}">
                <a16:creationId xmlns:a16="http://schemas.microsoft.com/office/drawing/2014/main" id="{B03CC575-CF9D-0478-2FB6-B3EF81848460}"/>
              </a:ext>
            </a:extLst>
          </p:cNvPr>
          <p:cNvGraphicFramePr>
            <a:graphicFrameLocks noGrp="1"/>
          </p:cNvGraphicFramePr>
          <p:nvPr>
            <p:ph idx="1"/>
            <p:extLst>
              <p:ext uri="{D42A27DB-BD31-4B8C-83A1-F6EECF244321}">
                <p14:modId xmlns:p14="http://schemas.microsoft.com/office/powerpoint/2010/main" val="2788871139"/>
              </p:ext>
            </p:extLst>
          </p:nvPr>
        </p:nvGraphicFramePr>
        <p:xfrm>
          <a:off x="6185986" y="1671566"/>
          <a:ext cx="5170861" cy="40720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084EDEA5-A656-78A5-5A06-62C856785598}"/>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flickr.com/photos/teegardin/591614078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219192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7FFAC-B6E0-3B37-D2A1-CD527D322846}"/>
              </a:ext>
            </a:extLst>
          </p:cNvPr>
          <p:cNvSpPr>
            <a:spLocks noGrp="1"/>
          </p:cNvSpPr>
          <p:nvPr>
            <p:ph type="title"/>
          </p:nvPr>
        </p:nvSpPr>
        <p:spPr>
          <a:xfrm>
            <a:off x="630936" y="640080"/>
            <a:ext cx="4818888" cy="1481328"/>
          </a:xfrm>
        </p:spPr>
        <p:txBody>
          <a:bodyPr anchor="b">
            <a:normAutofit/>
          </a:bodyPr>
          <a:lstStyle/>
          <a:p>
            <a:r>
              <a:rPr lang="en-US" sz="5000">
                <a:cs typeface="Calibri Light"/>
              </a:rPr>
              <a:t>LENDERS FEATURES</a:t>
            </a:r>
          </a:p>
        </p:txBody>
      </p:sp>
      <p:sp>
        <p:nvSpPr>
          <p:cNvPr id="5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9" name="Content Placeholder 2">
            <a:extLst>
              <a:ext uri="{FF2B5EF4-FFF2-40B4-BE49-F238E27FC236}">
                <a16:creationId xmlns:a16="http://schemas.microsoft.com/office/drawing/2014/main" id="{6F8928F0-AD29-76D0-C183-1F59CD459CE1}"/>
              </a:ext>
            </a:extLst>
          </p:cNvPr>
          <p:cNvGraphicFramePr>
            <a:graphicFrameLocks noGrp="1"/>
          </p:cNvGraphicFramePr>
          <p:nvPr>
            <p:ph idx="1"/>
            <p:extLst>
              <p:ext uri="{D42A27DB-BD31-4B8C-83A1-F6EECF244321}">
                <p14:modId xmlns:p14="http://schemas.microsoft.com/office/powerpoint/2010/main" val="1441764436"/>
              </p:ext>
            </p:extLst>
          </p:nvPr>
        </p:nvGraphicFramePr>
        <p:xfrm>
          <a:off x="630936" y="2660904"/>
          <a:ext cx="4818888"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Text&#10;&#10;Description automatically generated">
            <a:extLst>
              <a:ext uri="{FF2B5EF4-FFF2-40B4-BE49-F238E27FC236}">
                <a16:creationId xmlns:a16="http://schemas.microsoft.com/office/drawing/2014/main" id="{818CDEA2-88F2-DE36-5593-33A5B995F87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099048" y="1572951"/>
            <a:ext cx="5458968" cy="3712098"/>
          </a:xfrm>
          <a:prstGeom prst="rect">
            <a:avLst/>
          </a:prstGeom>
        </p:spPr>
      </p:pic>
      <p:sp>
        <p:nvSpPr>
          <p:cNvPr id="7" name="TextBox 6">
            <a:extLst>
              <a:ext uri="{FF2B5EF4-FFF2-40B4-BE49-F238E27FC236}">
                <a16:creationId xmlns:a16="http://schemas.microsoft.com/office/drawing/2014/main" id="{35659E64-B7B1-3669-E875-59007A8A841A}"/>
              </a:ext>
            </a:extLst>
          </p:cNvPr>
          <p:cNvSpPr txBox="1"/>
          <p:nvPr/>
        </p:nvSpPr>
        <p:spPr>
          <a:xfrm>
            <a:off x="9238150" y="5084994"/>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www.compliancebuilding.com/2014/09/29/why-i-think-the-accredited-investor-standard-should-not-chan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06014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4">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43D1DF-2A65-69C8-A24F-AD2A57608F9B}"/>
              </a:ext>
            </a:extLst>
          </p:cNvPr>
          <p:cNvSpPr>
            <a:spLocks noGrp="1"/>
          </p:cNvSpPr>
          <p:nvPr>
            <p:ph type="title"/>
          </p:nvPr>
        </p:nvSpPr>
        <p:spPr>
          <a:xfrm>
            <a:off x="838200" y="365125"/>
            <a:ext cx="10515600" cy="1325563"/>
          </a:xfrm>
        </p:spPr>
        <p:txBody>
          <a:bodyPr>
            <a:normAutofit/>
          </a:bodyPr>
          <a:lstStyle/>
          <a:p>
            <a:r>
              <a:rPr lang="en-US">
                <a:cs typeface="Calibri Light"/>
              </a:rPr>
              <a:t>BORROWERS</a:t>
            </a:r>
            <a:br>
              <a:rPr lang="en-US">
                <a:cs typeface="Calibri Light"/>
              </a:rPr>
            </a:br>
            <a:r>
              <a:rPr lang="en-US">
                <a:cs typeface="Calibri Light"/>
              </a:rPr>
              <a:t>FEATURES</a:t>
            </a:r>
            <a:endParaRPr lang="en-US"/>
          </a:p>
        </p:txBody>
      </p:sp>
      <p:pic>
        <p:nvPicPr>
          <p:cNvPr id="4" name="Picture 3" descr="A picture containing text, person&#10;&#10;Description automatically generated">
            <a:extLst>
              <a:ext uri="{FF2B5EF4-FFF2-40B4-BE49-F238E27FC236}">
                <a16:creationId xmlns:a16="http://schemas.microsoft.com/office/drawing/2014/main" id="{FF3EA352-575B-C02C-8061-75CFB92CD2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43538" y="3103662"/>
            <a:ext cx="2775284" cy="2077976"/>
          </a:xfrm>
          <a:prstGeom prst="rect">
            <a:avLst/>
          </a:prstGeom>
        </p:spPr>
      </p:pic>
      <p:graphicFrame>
        <p:nvGraphicFramePr>
          <p:cNvPr id="5" name="Content Placeholder 2">
            <a:extLst>
              <a:ext uri="{FF2B5EF4-FFF2-40B4-BE49-F238E27FC236}">
                <a16:creationId xmlns:a16="http://schemas.microsoft.com/office/drawing/2014/main" id="{692C4B4E-8ECB-325C-2C75-808EE85DDCFF}"/>
              </a:ext>
            </a:extLst>
          </p:cNvPr>
          <p:cNvGraphicFramePr>
            <a:graphicFrameLocks noGrp="1"/>
          </p:cNvGraphicFramePr>
          <p:nvPr>
            <p:ph idx="1"/>
            <p:extLst>
              <p:ext uri="{D42A27DB-BD31-4B8C-83A1-F6EECF244321}">
                <p14:modId xmlns:p14="http://schemas.microsoft.com/office/powerpoint/2010/main" val="2479526517"/>
              </p:ext>
            </p:extLst>
          </p:nvPr>
        </p:nvGraphicFramePr>
        <p:xfrm>
          <a:off x="838201" y="2013625"/>
          <a:ext cx="5105399" cy="41633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4AAB6751-E5DB-40EA-63BA-8EFEF1778EE9}"/>
              </a:ext>
            </a:extLst>
          </p:cNvPr>
          <p:cNvSpPr txBox="1"/>
          <p:nvPr/>
        </p:nvSpPr>
        <p:spPr>
          <a:xfrm>
            <a:off x="8032006" y="4981583"/>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knowthymoney.com/2013/07/methods-to-loan-money-paydayloan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546952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6A62AE28-33E0-3FAD-D709-3F27A4C0C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557" b="1"/>
          <a:stretch/>
        </p:blipFill>
        <p:spPr>
          <a:xfrm>
            <a:off x="157183" y="0"/>
            <a:ext cx="12191980" cy="6857990"/>
          </a:xfrm>
          <a:prstGeom prst="rect">
            <a:avLst/>
          </a:prstGeom>
        </p:spPr>
      </p:pic>
      <p:sp>
        <p:nvSpPr>
          <p:cNvPr id="2" name="Title 1">
            <a:extLst>
              <a:ext uri="{FF2B5EF4-FFF2-40B4-BE49-F238E27FC236}">
                <a16:creationId xmlns:a16="http://schemas.microsoft.com/office/drawing/2014/main" id="{0AE1042E-231B-C3B6-690F-9E497E10FBC8}"/>
              </a:ext>
            </a:extLst>
          </p:cNvPr>
          <p:cNvSpPr>
            <a:spLocks noGrp="1"/>
          </p:cNvSpPr>
          <p:nvPr>
            <p:ph type="title"/>
          </p:nvPr>
        </p:nvSpPr>
        <p:spPr>
          <a:xfrm>
            <a:off x="3271838" y="5200650"/>
            <a:ext cx="3459786" cy="871824"/>
          </a:xfrm>
          <a:solidFill>
            <a:schemeClr val="bg1">
              <a:alpha val="90000"/>
            </a:schemeClr>
          </a:solidFill>
          <a:ln w="127000" cap="sq" cmpd="thinThick">
            <a:solidFill>
              <a:schemeClr val="bg1"/>
            </a:solidFill>
          </a:ln>
        </p:spPr>
        <p:txBody>
          <a:bodyPr vert="horz" wrap="square" lIns="91440" tIns="45720" rIns="91440" bIns="45720" rtlCol="0" anchor="ctr">
            <a:normAutofit/>
          </a:bodyPr>
          <a:lstStyle/>
          <a:p>
            <a:pPr algn="ctr"/>
            <a:r>
              <a:rPr lang="en-US" sz="2400">
                <a:solidFill>
                  <a:schemeClr val="tx1">
                    <a:lumMod val="75000"/>
                    <a:lumOff val="25000"/>
                  </a:schemeClr>
                </a:solidFill>
              </a:rPr>
              <a:t>Lending Opportunities Per Business Sectors  </a:t>
            </a:r>
          </a:p>
        </p:txBody>
      </p:sp>
    </p:spTree>
    <p:extLst>
      <p:ext uri="{BB962C8B-B14F-4D97-AF65-F5344CB8AC3E}">
        <p14:creationId xmlns:p14="http://schemas.microsoft.com/office/powerpoint/2010/main" val="215792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4266-5C43-7D2D-202C-270B1FC444CD}"/>
              </a:ext>
            </a:extLst>
          </p:cNvPr>
          <p:cNvSpPr>
            <a:spLocks noGrp="1"/>
          </p:cNvSpPr>
          <p:nvPr>
            <p:ph type="title"/>
          </p:nvPr>
        </p:nvSpPr>
        <p:spPr/>
        <p:txBody>
          <a:bodyPr/>
          <a:lstStyle/>
          <a:p>
            <a:r>
              <a:rPr lang="en-US"/>
              <a:t>LENDERS RISKS EVALUATION </a:t>
            </a:r>
          </a:p>
        </p:txBody>
      </p:sp>
      <p:sp>
        <p:nvSpPr>
          <p:cNvPr id="3" name="Text Placeholder 2">
            <a:extLst>
              <a:ext uri="{FF2B5EF4-FFF2-40B4-BE49-F238E27FC236}">
                <a16:creationId xmlns:a16="http://schemas.microsoft.com/office/drawing/2014/main" id="{E965791C-34F4-90F3-6345-DBD936E2EADF}"/>
              </a:ext>
            </a:extLst>
          </p:cNvPr>
          <p:cNvSpPr>
            <a:spLocks noGrp="1"/>
          </p:cNvSpPr>
          <p:nvPr>
            <p:ph type="body" idx="1"/>
          </p:nvPr>
        </p:nvSpPr>
        <p:spPr/>
        <p:txBody>
          <a:bodyPr/>
          <a:lstStyle/>
          <a:p>
            <a:r>
              <a:rPr lang="en-US"/>
              <a:t>Risks and loan purpose </a:t>
            </a:r>
          </a:p>
        </p:txBody>
      </p:sp>
      <p:pic>
        <p:nvPicPr>
          <p:cNvPr id="8" name="Content Placeholder 7" descr="Chart, waterfall chart&#10;&#10;Description automatically generated">
            <a:extLst>
              <a:ext uri="{FF2B5EF4-FFF2-40B4-BE49-F238E27FC236}">
                <a16:creationId xmlns:a16="http://schemas.microsoft.com/office/drawing/2014/main" id="{3D7C3FBD-0E16-03DB-DC81-43879EFF550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50181" y="2740819"/>
            <a:ext cx="3937000" cy="3213100"/>
          </a:xfrm>
        </p:spPr>
      </p:pic>
      <p:sp>
        <p:nvSpPr>
          <p:cNvPr id="5" name="Text Placeholder 4">
            <a:extLst>
              <a:ext uri="{FF2B5EF4-FFF2-40B4-BE49-F238E27FC236}">
                <a16:creationId xmlns:a16="http://schemas.microsoft.com/office/drawing/2014/main" id="{DDABC8D2-1096-DCD0-C7A0-FBBA1207916A}"/>
              </a:ext>
            </a:extLst>
          </p:cNvPr>
          <p:cNvSpPr>
            <a:spLocks noGrp="1"/>
          </p:cNvSpPr>
          <p:nvPr>
            <p:ph type="body" sz="quarter" idx="3"/>
          </p:nvPr>
        </p:nvSpPr>
        <p:spPr/>
        <p:txBody>
          <a:bodyPr/>
          <a:lstStyle/>
          <a:p>
            <a:r>
              <a:rPr lang="en-US"/>
              <a:t>Risks and FICO Score</a:t>
            </a:r>
          </a:p>
        </p:txBody>
      </p:sp>
      <p:pic>
        <p:nvPicPr>
          <p:cNvPr id="14" name="Content Placeholder 13" descr="Chart, histogram&#10;&#10;Description automatically generated">
            <a:extLst>
              <a:ext uri="{FF2B5EF4-FFF2-40B4-BE49-F238E27FC236}">
                <a16:creationId xmlns:a16="http://schemas.microsoft.com/office/drawing/2014/main" id="{7C097319-DDE1-33C4-478A-E3F8EF9F59B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67154" y="2505075"/>
            <a:ext cx="4862734" cy="3448844"/>
          </a:xfrm>
        </p:spPr>
      </p:pic>
    </p:spTree>
    <p:extLst>
      <p:ext uri="{BB962C8B-B14F-4D97-AF65-F5344CB8AC3E}">
        <p14:creationId xmlns:p14="http://schemas.microsoft.com/office/powerpoint/2010/main" val="3097236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8D051-6CCB-3AF1-628C-0B84B6014E1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Loan Default</a:t>
            </a:r>
          </a:p>
        </p:txBody>
      </p:sp>
      <p:sp>
        <p:nvSpPr>
          <p:cNvPr id="11" name="Content Placeholder 10">
            <a:extLst>
              <a:ext uri="{FF2B5EF4-FFF2-40B4-BE49-F238E27FC236}">
                <a16:creationId xmlns:a16="http://schemas.microsoft.com/office/drawing/2014/main" id="{52DF9910-4DDA-4A7C-756F-E9CEDC7951B3}"/>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Risks Assesment</a:t>
            </a: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ox and whisker chart&#10;&#10;Description automatically generated">
            <a:extLst>
              <a:ext uri="{FF2B5EF4-FFF2-40B4-BE49-F238E27FC236}">
                <a16:creationId xmlns:a16="http://schemas.microsoft.com/office/drawing/2014/main" id="{770AADAC-6BA2-6900-8B94-83011DFDF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317" y="2642616"/>
            <a:ext cx="3903862" cy="360578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77250C-E7B1-497C-C438-0F345DF23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773" y="2642616"/>
            <a:ext cx="3903862" cy="3605784"/>
          </a:xfrm>
          <a:prstGeom prst="rect">
            <a:avLst/>
          </a:prstGeom>
        </p:spPr>
      </p:pic>
    </p:spTree>
    <p:extLst>
      <p:ext uri="{BB962C8B-B14F-4D97-AF65-F5344CB8AC3E}">
        <p14:creationId xmlns:p14="http://schemas.microsoft.com/office/powerpoint/2010/main" val="217627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98BC6A-F769-9213-29D1-BA2D4725454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2 years Delinquency Histogram</a:t>
            </a:r>
          </a:p>
        </p:txBody>
      </p:sp>
      <p:pic>
        <p:nvPicPr>
          <p:cNvPr id="5" name="Content Placeholder 4" descr="Chart, box and whisker chart&#10;&#10;Description automatically generated">
            <a:extLst>
              <a:ext uri="{FF2B5EF4-FFF2-40B4-BE49-F238E27FC236}">
                <a16:creationId xmlns:a16="http://schemas.microsoft.com/office/drawing/2014/main" id="{5C555200-B06A-B89B-5A2C-EE5489B6C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8669" y="467208"/>
            <a:ext cx="6413266" cy="5923584"/>
          </a:xfrm>
          <a:prstGeom prst="rect">
            <a:avLst/>
          </a:prstGeom>
        </p:spPr>
      </p:pic>
    </p:spTree>
    <p:extLst>
      <p:ext uri="{BB962C8B-B14F-4D97-AF65-F5344CB8AC3E}">
        <p14:creationId xmlns:p14="http://schemas.microsoft.com/office/powerpoint/2010/main" val="18012131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651</Words>
  <Application>Microsoft Office PowerPoint</Application>
  <PresentationFormat>Widescreen</PresentationFormat>
  <Paragraphs>58</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KAPE</vt:lpstr>
      <vt:lpstr>INTRODUCTION: KAPE</vt:lpstr>
      <vt:lpstr>PowerPoint Presentation</vt:lpstr>
      <vt:lpstr>LENDERS FEATURES</vt:lpstr>
      <vt:lpstr>BORROWERS FEATURES</vt:lpstr>
      <vt:lpstr>Lending Opportunities Per Business Sectors  </vt:lpstr>
      <vt:lpstr>LENDERS RISKS EVALUATION </vt:lpstr>
      <vt:lpstr>Loan Default</vt:lpstr>
      <vt:lpstr>2 years Delinquency Histogram</vt:lpstr>
      <vt:lpstr>LIMITATIONS </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Ida Manuela Nkwinkwa Tchoume</cp:lastModifiedBy>
  <cp:revision>2</cp:revision>
  <dcterms:created xsi:type="dcterms:W3CDTF">2023-04-16T16:32:33Z</dcterms:created>
  <dcterms:modified xsi:type="dcterms:W3CDTF">2023-04-22T15:39:05Z</dcterms:modified>
</cp:coreProperties>
</file>